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31"/>
  </p:notesMasterIdLst>
  <p:sldIdLst>
    <p:sldId id="258" r:id="rId2"/>
    <p:sldId id="262" r:id="rId3"/>
    <p:sldId id="368" r:id="rId4"/>
    <p:sldId id="266" r:id="rId5"/>
    <p:sldId id="267" r:id="rId6"/>
    <p:sldId id="265" r:id="rId7"/>
    <p:sldId id="257" r:id="rId8"/>
    <p:sldId id="263" r:id="rId9"/>
    <p:sldId id="358" r:id="rId10"/>
    <p:sldId id="376" r:id="rId11"/>
    <p:sldId id="264" r:id="rId12"/>
    <p:sldId id="272" r:id="rId13"/>
    <p:sldId id="415" r:id="rId14"/>
    <p:sldId id="274" r:id="rId15"/>
    <p:sldId id="374" r:id="rId16"/>
    <p:sldId id="390" r:id="rId17"/>
    <p:sldId id="375" r:id="rId18"/>
    <p:sldId id="391" r:id="rId19"/>
    <p:sldId id="416" r:id="rId20"/>
    <p:sldId id="417" r:id="rId21"/>
    <p:sldId id="418" r:id="rId22"/>
    <p:sldId id="419" r:id="rId23"/>
    <p:sldId id="420" r:id="rId24"/>
    <p:sldId id="421" r:id="rId25"/>
    <p:sldId id="422" r:id="rId26"/>
    <p:sldId id="423" r:id="rId27"/>
    <p:sldId id="424" r:id="rId28"/>
    <p:sldId id="425" r:id="rId29"/>
    <p:sldId id="426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EA43"/>
    <a:srgbClr val="DAC604"/>
    <a:srgbClr val="5F5F5F"/>
    <a:srgbClr val="808080"/>
    <a:srgbClr val="B2B2B2"/>
    <a:srgbClr val="DDDD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176" autoAdjust="0"/>
    <p:restoredTop sz="94270" autoAdjust="0"/>
  </p:normalViewPr>
  <p:slideViewPr>
    <p:cSldViewPr snapToGrid="0">
      <p:cViewPr varScale="1">
        <p:scale>
          <a:sx n="69" d="100"/>
          <a:sy n="69" d="100"/>
        </p:scale>
        <p:origin x="93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5FFAA96-E21B-41D4-A815-0FB2AF1E40DD}" type="doc">
      <dgm:prSet loTypeId="urn:microsoft.com/office/officeart/2005/8/layout/default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F1E16EE5-24F7-432F-8CD8-83076718D04F}">
      <dgm:prSet phldrT="[Text]"/>
      <dgm:spPr>
        <a:solidFill>
          <a:schemeClr val="accent4">
            <a:lumMod val="20000"/>
            <a:lumOff val="80000"/>
          </a:schemeClr>
        </a:solidFill>
        <a:ln>
          <a:solidFill>
            <a:schemeClr val="accent4">
              <a:lumMod val="20000"/>
              <a:lumOff val="80000"/>
            </a:schemeClr>
          </a:solidFill>
        </a:ln>
      </dgm:spPr>
      <dgm:t>
        <a:bodyPr/>
        <a:lstStyle/>
        <a:p>
          <a:r>
            <a:rPr lang="en-US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NGO Head</a:t>
          </a:r>
        </a:p>
      </dgm:t>
    </dgm:pt>
    <dgm:pt modelId="{7182F58B-38F0-4806-AADD-0587A8856E4B}" type="parTrans" cxnId="{CA3D41EC-AACD-4B89-B940-C8DDB1EBFED9}">
      <dgm:prSet/>
      <dgm:spPr/>
      <dgm:t>
        <a:bodyPr/>
        <a:lstStyle/>
        <a:p>
          <a:endParaRPr lang="en-US"/>
        </a:p>
      </dgm:t>
    </dgm:pt>
    <dgm:pt modelId="{CCCBE5FB-BB13-47C0-A8C9-DC0693F06FB4}" type="sibTrans" cxnId="{CA3D41EC-AACD-4B89-B940-C8DDB1EBFED9}">
      <dgm:prSet/>
      <dgm:spPr/>
      <dgm:t>
        <a:bodyPr/>
        <a:lstStyle/>
        <a:p>
          <a:endParaRPr lang="en-US"/>
        </a:p>
      </dgm:t>
    </dgm:pt>
    <dgm:pt modelId="{9679E86A-080F-441B-9F6D-B6E3932D741A}">
      <dgm:prSet/>
      <dgm:spPr>
        <a:solidFill>
          <a:schemeClr val="accent4">
            <a:lumMod val="20000"/>
            <a:lumOff val="80000"/>
          </a:schemeClr>
        </a:solidFill>
        <a:ln>
          <a:solidFill>
            <a:schemeClr val="accent4">
              <a:lumMod val="20000"/>
              <a:lumOff val="80000"/>
            </a:schemeClr>
          </a:solidFill>
        </a:ln>
      </dgm:spPr>
      <dgm:t>
        <a:bodyPr/>
        <a:lstStyle/>
        <a:p>
          <a:r>
            <a:rPr lang="en-US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Project Manager</a:t>
          </a:r>
        </a:p>
      </dgm:t>
    </dgm:pt>
    <dgm:pt modelId="{BA408BED-211F-4444-82D7-723AE33DD28F}" type="parTrans" cxnId="{68EB8BC9-EEED-4A1B-B7D7-C689E3439994}">
      <dgm:prSet/>
      <dgm:spPr/>
      <dgm:t>
        <a:bodyPr/>
        <a:lstStyle/>
        <a:p>
          <a:endParaRPr lang="en-US"/>
        </a:p>
      </dgm:t>
    </dgm:pt>
    <dgm:pt modelId="{4B360435-E3AB-474C-91E3-8283A7324F86}" type="sibTrans" cxnId="{68EB8BC9-EEED-4A1B-B7D7-C689E3439994}">
      <dgm:prSet/>
      <dgm:spPr/>
      <dgm:t>
        <a:bodyPr/>
        <a:lstStyle/>
        <a:p>
          <a:endParaRPr lang="en-US"/>
        </a:p>
      </dgm:t>
    </dgm:pt>
    <dgm:pt modelId="{CF62DB16-E4A2-434E-8B82-D8B900467245}">
      <dgm:prSet/>
      <dgm:spPr>
        <a:solidFill>
          <a:schemeClr val="accent4">
            <a:lumMod val="20000"/>
            <a:lumOff val="80000"/>
          </a:schemeClr>
        </a:solidFill>
        <a:ln>
          <a:solidFill>
            <a:schemeClr val="accent4">
              <a:lumMod val="20000"/>
              <a:lumOff val="80000"/>
            </a:schemeClr>
          </a:solidFill>
        </a:ln>
      </dgm:spPr>
      <dgm:t>
        <a:bodyPr/>
        <a:lstStyle/>
        <a:p>
          <a:r>
            <a:rPr lang="en-US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Scholarship Committee </a:t>
          </a:r>
        </a:p>
      </dgm:t>
    </dgm:pt>
    <dgm:pt modelId="{9CBCAE57-5457-4DFE-A171-C95DD8FAF18C}" type="parTrans" cxnId="{F2D9B7C8-BF72-4216-BDFC-4744D0707CA9}">
      <dgm:prSet/>
      <dgm:spPr/>
      <dgm:t>
        <a:bodyPr/>
        <a:lstStyle/>
        <a:p>
          <a:endParaRPr lang="en-US"/>
        </a:p>
      </dgm:t>
    </dgm:pt>
    <dgm:pt modelId="{B9DF98F2-9881-4968-8C55-B2BD0D342F09}" type="sibTrans" cxnId="{F2D9B7C8-BF72-4216-BDFC-4744D0707CA9}">
      <dgm:prSet/>
      <dgm:spPr/>
      <dgm:t>
        <a:bodyPr/>
        <a:lstStyle/>
        <a:p>
          <a:endParaRPr lang="en-US"/>
        </a:p>
      </dgm:t>
    </dgm:pt>
    <dgm:pt modelId="{C5C3B4A1-3B9D-4FE7-98F6-1041D0E1A1A0}">
      <dgm:prSet/>
      <dgm:spPr>
        <a:solidFill>
          <a:schemeClr val="accent1">
            <a:lumMod val="90000"/>
          </a:schemeClr>
        </a:solidFill>
        <a:ln>
          <a:solidFill>
            <a:schemeClr val="accent4">
              <a:lumMod val="20000"/>
              <a:lumOff val="80000"/>
            </a:schemeClr>
          </a:solidFill>
        </a:ln>
      </dgm:spPr>
      <dgm:t>
        <a:bodyPr/>
        <a:lstStyle/>
        <a:p>
          <a:r>
            <a:rPr lang="en-US" dirty="0" err="1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Yön</a:t>
          </a:r>
          <a:r>
            <a:rPr lang="en-US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-Der</a:t>
          </a:r>
        </a:p>
      </dgm:t>
    </dgm:pt>
    <dgm:pt modelId="{59D20EF1-527B-4954-8E0C-7BCCB16BF557}" type="parTrans" cxnId="{48F484F3-4215-409A-8384-B7F6CA8D5400}">
      <dgm:prSet/>
      <dgm:spPr/>
      <dgm:t>
        <a:bodyPr/>
        <a:lstStyle/>
        <a:p>
          <a:endParaRPr lang="en-US"/>
        </a:p>
      </dgm:t>
    </dgm:pt>
    <dgm:pt modelId="{13AB5056-E715-4377-8CC1-4262C210018E}" type="sibTrans" cxnId="{48F484F3-4215-409A-8384-B7F6CA8D5400}">
      <dgm:prSet/>
      <dgm:spPr/>
      <dgm:t>
        <a:bodyPr/>
        <a:lstStyle/>
        <a:p>
          <a:endParaRPr lang="en-US"/>
        </a:p>
      </dgm:t>
    </dgm:pt>
    <dgm:pt modelId="{CC13D3F8-94E2-4205-B3EA-585C2943676F}">
      <dgm:prSet/>
      <dgm:spPr>
        <a:solidFill>
          <a:schemeClr val="accent1">
            <a:lumMod val="90000"/>
          </a:schemeClr>
        </a:solidFill>
        <a:ln>
          <a:solidFill>
            <a:schemeClr val="accent4">
              <a:lumMod val="40000"/>
              <a:lumOff val="60000"/>
            </a:schemeClr>
          </a:solidFill>
        </a:ln>
      </dgm:spPr>
      <dgm:t>
        <a:bodyPr/>
        <a:lstStyle/>
        <a:p>
          <a:r>
            <a:rPr lang="en-US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Scholarship Holder</a:t>
          </a:r>
        </a:p>
      </dgm:t>
    </dgm:pt>
    <dgm:pt modelId="{F9447B84-4E07-4940-826A-7C48B4233418}" type="parTrans" cxnId="{DF516D72-C4C9-4BA6-83F9-3D95E02F4B82}">
      <dgm:prSet/>
      <dgm:spPr/>
      <dgm:t>
        <a:bodyPr/>
        <a:lstStyle/>
        <a:p>
          <a:endParaRPr lang="en-US"/>
        </a:p>
      </dgm:t>
    </dgm:pt>
    <dgm:pt modelId="{B5DC7CDC-C572-486C-ACAD-4B00A881D021}" type="sibTrans" cxnId="{DF516D72-C4C9-4BA6-83F9-3D95E02F4B82}">
      <dgm:prSet/>
      <dgm:spPr/>
      <dgm:t>
        <a:bodyPr/>
        <a:lstStyle/>
        <a:p>
          <a:endParaRPr lang="en-US"/>
        </a:p>
      </dgm:t>
    </dgm:pt>
    <dgm:pt modelId="{1230CB1F-1973-459A-BA66-E6040458BE5F}">
      <dgm:prSet/>
      <dgm:spPr>
        <a:solidFill>
          <a:schemeClr val="accent1">
            <a:lumMod val="90000"/>
          </a:schemeClr>
        </a:solidFill>
        <a:ln>
          <a:solidFill>
            <a:schemeClr val="accent4">
              <a:lumMod val="40000"/>
              <a:lumOff val="60000"/>
            </a:schemeClr>
          </a:solidFill>
        </a:ln>
      </dgm:spPr>
      <dgm:t>
        <a:bodyPr/>
        <a:lstStyle/>
        <a:p>
          <a:r>
            <a:rPr lang="en-US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Volunteer</a:t>
          </a:r>
        </a:p>
      </dgm:t>
    </dgm:pt>
    <dgm:pt modelId="{8AA23CCD-24D8-4E76-BF23-E6CF273D5759}" type="parTrans" cxnId="{3A3C7B61-E330-47D8-8A6D-11FEAB13F235}">
      <dgm:prSet/>
      <dgm:spPr/>
      <dgm:t>
        <a:bodyPr/>
        <a:lstStyle/>
        <a:p>
          <a:endParaRPr lang="en-US"/>
        </a:p>
      </dgm:t>
    </dgm:pt>
    <dgm:pt modelId="{C69D7F9B-060E-48F4-8FB1-9C135A6B1086}" type="sibTrans" cxnId="{3A3C7B61-E330-47D8-8A6D-11FEAB13F235}">
      <dgm:prSet/>
      <dgm:spPr/>
      <dgm:t>
        <a:bodyPr/>
        <a:lstStyle/>
        <a:p>
          <a:endParaRPr lang="en-US"/>
        </a:p>
      </dgm:t>
    </dgm:pt>
    <dgm:pt modelId="{B0C908D9-0FDA-441A-85B8-58CA30C43049}">
      <dgm:prSet/>
      <dgm:spPr>
        <a:solidFill>
          <a:schemeClr val="accent2">
            <a:lumMod val="75000"/>
          </a:schemeClr>
        </a:solidFill>
        <a:ln>
          <a:solidFill>
            <a:schemeClr val="accent2">
              <a:lumMod val="75000"/>
            </a:schemeClr>
          </a:solidFill>
        </a:ln>
      </dgm:spPr>
      <dgm:t>
        <a:bodyPr/>
        <a:lstStyle/>
        <a:p>
          <a:r>
            <a:rPr lang="en-US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Schoolmaster</a:t>
          </a:r>
        </a:p>
      </dgm:t>
    </dgm:pt>
    <dgm:pt modelId="{A17E2919-9743-4980-A046-B65461A406EC}" type="parTrans" cxnId="{2BE10620-6FEE-41DA-952D-973907753239}">
      <dgm:prSet/>
      <dgm:spPr/>
      <dgm:t>
        <a:bodyPr/>
        <a:lstStyle/>
        <a:p>
          <a:endParaRPr lang="en-US"/>
        </a:p>
      </dgm:t>
    </dgm:pt>
    <dgm:pt modelId="{082A5DC2-99D4-4D8E-9152-A1546C4FE1B0}" type="sibTrans" cxnId="{2BE10620-6FEE-41DA-952D-973907753239}">
      <dgm:prSet/>
      <dgm:spPr/>
      <dgm:t>
        <a:bodyPr/>
        <a:lstStyle/>
        <a:p>
          <a:endParaRPr lang="en-US"/>
        </a:p>
      </dgm:t>
    </dgm:pt>
    <dgm:pt modelId="{7DEC98F0-9AC7-4E7F-BFBA-809252DD9CE1}">
      <dgm:prSet/>
      <dgm:spPr>
        <a:solidFill>
          <a:schemeClr val="accent2">
            <a:lumMod val="75000"/>
          </a:schemeClr>
        </a:solidFill>
        <a:ln>
          <a:solidFill>
            <a:schemeClr val="accent2">
              <a:lumMod val="75000"/>
            </a:schemeClr>
          </a:solidFill>
        </a:ln>
      </dgm:spPr>
      <dgm:t>
        <a:bodyPr/>
        <a:lstStyle/>
        <a:p>
          <a:r>
            <a:rPr lang="en-US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Host School Teacher</a:t>
          </a:r>
        </a:p>
      </dgm:t>
    </dgm:pt>
    <dgm:pt modelId="{DF4D22D0-D104-4F47-AA63-F246730D326B}" type="parTrans" cxnId="{BAD651B5-6265-494E-A668-3F70B89026CD}">
      <dgm:prSet/>
      <dgm:spPr/>
      <dgm:t>
        <a:bodyPr/>
        <a:lstStyle/>
        <a:p>
          <a:endParaRPr lang="en-US"/>
        </a:p>
      </dgm:t>
    </dgm:pt>
    <dgm:pt modelId="{D912CE89-5053-40B7-99B9-0D26E15F5E2A}" type="sibTrans" cxnId="{BAD651B5-6265-494E-A668-3F70B89026CD}">
      <dgm:prSet/>
      <dgm:spPr/>
      <dgm:t>
        <a:bodyPr/>
        <a:lstStyle/>
        <a:p>
          <a:endParaRPr lang="en-US"/>
        </a:p>
      </dgm:t>
    </dgm:pt>
    <dgm:pt modelId="{F434EE68-A5BC-4E9C-B60B-B8F90A191DFF}">
      <dgm:prSet/>
      <dgm:spPr>
        <a:solidFill>
          <a:schemeClr val="accent2">
            <a:lumMod val="75000"/>
          </a:schemeClr>
        </a:solidFill>
        <a:ln>
          <a:solidFill>
            <a:schemeClr val="accent2">
              <a:lumMod val="75000"/>
            </a:schemeClr>
          </a:solidFill>
        </a:ln>
      </dgm:spPr>
      <dgm:t>
        <a:bodyPr/>
        <a:lstStyle/>
        <a:p>
          <a:r>
            <a:rPr lang="en-US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Student</a:t>
          </a:r>
        </a:p>
      </dgm:t>
    </dgm:pt>
    <dgm:pt modelId="{0A6BE6E3-F48C-412E-AF02-CCBC884D4869}" type="parTrans" cxnId="{A5FB94B9-EED5-45A6-800F-DD04065716F4}">
      <dgm:prSet/>
      <dgm:spPr/>
      <dgm:t>
        <a:bodyPr/>
        <a:lstStyle/>
        <a:p>
          <a:endParaRPr lang="en-US"/>
        </a:p>
      </dgm:t>
    </dgm:pt>
    <dgm:pt modelId="{2582D30C-3265-4373-9F24-8A5D31B1F9A9}" type="sibTrans" cxnId="{A5FB94B9-EED5-45A6-800F-DD04065716F4}">
      <dgm:prSet/>
      <dgm:spPr/>
      <dgm:t>
        <a:bodyPr/>
        <a:lstStyle/>
        <a:p>
          <a:endParaRPr lang="en-US"/>
        </a:p>
      </dgm:t>
    </dgm:pt>
    <dgm:pt modelId="{DEE3686D-2CF6-4121-BC61-BE3E26B6FEFC}" type="pres">
      <dgm:prSet presAssocID="{35FFAA96-E21B-41D4-A815-0FB2AF1E40DD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D084DE3-D286-4365-BEA3-F30DCF813817}" type="pres">
      <dgm:prSet presAssocID="{F1E16EE5-24F7-432F-8CD8-83076718D04F}" presName="node" presStyleLbl="node1" presStyleIdx="0" presStyleCnt="9">
        <dgm:presLayoutVars>
          <dgm:bulletEnabled val="1"/>
        </dgm:presLayoutVars>
      </dgm:prSet>
      <dgm:spPr>
        <a:prstGeom prst="flowChartAlternateProcess">
          <a:avLst/>
        </a:prstGeom>
      </dgm:spPr>
      <dgm:t>
        <a:bodyPr/>
        <a:lstStyle/>
        <a:p>
          <a:endParaRPr lang="en-US"/>
        </a:p>
      </dgm:t>
    </dgm:pt>
    <dgm:pt modelId="{6045D0A2-4BF0-4E78-AF03-C6A44E383D84}" type="pres">
      <dgm:prSet presAssocID="{CCCBE5FB-BB13-47C0-A8C9-DC0693F06FB4}" presName="sibTrans" presStyleCnt="0"/>
      <dgm:spPr/>
    </dgm:pt>
    <dgm:pt modelId="{74460F6D-A87E-46DA-B274-89A3E2D59160}" type="pres">
      <dgm:prSet presAssocID="{9679E86A-080F-441B-9F6D-B6E3932D741A}" presName="node" presStyleLbl="node1" presStyleIdx="1" presStyleCnt="9">
        <dgm:presLayoutVars>
          <dgm:bulletEnabled val="1"/>
        </dgm:presLayoutVars>
      </dgm:prSet>
      <dgm:spPr>
        <a:prstGeom prst="flowChartAlternateProcess">
          <a:avLst/>
        </a:prstGeom>
      </dgm:spPr>
      <dgm:t>
        <a:bodyPr/>
        <a:lstStyle/>
        <a:p>
          <a:endParaRPr lang="en-US"/>
        </a:p>
      </dgm:t>
    </dgm:pt>
    <dgm:pt modelId="{8B0C70C0-6EB0-4BEB-BA3B-C223D17A72CF}" type="pres">
      <dgm:prSet presAssocID="{4B360435-E3AB-474C-91E3-8283A7324F86}" presName="sibTrans" presStyleCnt="0"/>
      <dgm:spPr/>
    </dgm:pt>
    <dgm:pt modelId="{21678C91-8486-4EF9-A60C-C2AC217CBDF1}" type="pres">
      <dgm:prSet presAssocID="{CF62DB16-E4A2-434E-8B82-D8B900467245}" presName="node" presStyleLbl="node1" presStyleIdx="2" presStyleCnt="9">
        <dgm:presLayoutVars>
          <dgm:bulletEnabled val="1"/>
        </dgm:presLayoutVars>
      </dgm:prSet>
      <dgm:spPr>
        <a:prstGeom prst="flowChartAlternateProcess">
          <a:avLst/>
        </a:prstGeom>
      </dgm:spPr>
      <dgm:t>
        <a:bodyPr/>
        <a:lstStyle/>
        <a:p>
          <a:endParaRPr lang="en-US"/>
        </a:p>
      </dgm:t>
    </dgm:pt>
    <dgm:pt modelId="{E546C0E3-E8A7-45EA-A150-99AEB535A10F}" type="pres">
      <dgm:prSet presAssocID="{B9DF98F2-9881-4968-8C55-B2BD0D342F09}" presName="sibTrans" presStyleCnt="0"/>
      <dgm:spPr/>
    </dgm:pt>
    <dgm:pt modelId="{4D1F4D85-62F8-4438-986D-3184DC400CFF}" type="pres">
      <dgm:prSet presAssocID="{C5C3B4A1-3B9D-4FE7-98F6-1041D0E1A1A0}" presName="node" presStyleLbl="node1" presStyleIdx="3" presStyleCnt="9">
        <dgm:presLayoutVars>
          <dgm:bulletEnabled val="1"/>
        </dgm:presLayoutVars>
      </dgm:prSet>
      <dgm:spPr>
        <a:prstGeom prst="flowChartAlternateProcess">
          <a:avLst/>
        </a:prstGeom>
      </dgm:spPr>
      <dgm:t>
        <a:bodyPr/>
        <a:lstStyle/>
        <a:p>
          <a:endParaRPr lang="en-US"/>
        </a:p>
      </dgm:t>
    </dgm:pt>
    <dgm:pt modelId="{FAF55470-34A9-475D-BF2C-BA2B46CD56B5}" type="pres">
      <dgm:prSet presAssocID="{13AB5056-E715-4377-8CC1-4262C210018E}" presName="sibTrans" presStyleCnt="0"/>
      <dgm:spPr/>
    </dgm:pt>
    <dgm:pt modelId="{AC4A1DCF-C8EF-42C2-8484-31B83868BAF0}" type="pres">
      <dgm:prSet presAssocID="{CC13D3F8-94E2-4205-B3EA-585C2943676F}" presName="node" presStyleLbl="node1" presStyleIdx="4" presStyleCnt="9" custLinFactNeighborX="0" custLinFactNeighborY="2887">
        <dgm:presLayoutVars>
          <dgm:bulletEnabled val="1"/>
        </dgm:presLayoutVars>
      </dgm:prSet>
      <dgm:spPr>
        <a:prstGeom prst="flowChartAlternateProcess">
          <a:avLst/>
        </a:prstGeom>
      </dgm:spPr>
      <dgm:t>
        <a:bodyPr/>
        <a:lstStyle/>
        <a:p>
          <a:endParaRPr lang="en-US"/>
        </a:p>
      </dgm:t>
    </dgm:pt>
    <dgm:pt modelId="{1E5F58CA-87B3-4E30-99C2-919404B84505}" type="pres">
      <dgm:prSet presAssocID="{B5DC7CDC-C572-486C-ACAD-4B00A881D021}" presName="sibTrans" presStyleCnt="0"/>
      <dgm:spPr/>
    </dgm:pt>
    <dgm:pt modelId="{169170B0-61EA-4B70-BB8A-C5B3D14AB371}" type="pres">
      <dgm:prSet presAssocID="{1230CB1F-1973-459A-BA66-E6040458BE5F}" presName="node" presStyleLbl="node1" presStyleIdx="5" presStyleCnt="9" custLinFactNeighborX="2576" custLinFactNeighborY="2887">
        <dgm:presLayoutVars>
          <dgm:bulletEnabled val="1"/>
        </dgm:presLayoutVars>
      </dgm:prSet>
      <dgm:spPr>
        <a:prstGeom prst="flowChartAlternateProcess">
          <a:avLst/>
        </a:prstGeom>
      </dgm:spPr>
      <dgm:t>
        <a:bodyPr/>
        <a:lstStyle/>
        <a:p>
          <a:endParaRPr lang="en-US"/>
        </a:p>
      </dgm:t>
    </dgm:pt>
    <dgm:pt modelId="{C571A91F-ADA1-45FF-A21B-B53675ACD738}" type="pres">
      <dgm:prSet presAssocID="{C69D7F9B-060E-48F4-8FB1-9C135A6B1086}" presName="sibTrans" presStyleCnt="0"/>
      <dgm:spPr/>
    </dgm:pt>
    <dgm:pt modelId="{FE8AA9FD-0213-403A-AFBA-98A3B3B319FD}" type="pres">
      <dgm:prSet presAssocID="{B0C908D9-0FDA-441A-85B8-58CA30C43049}" presName="node" presStyleLbl="node1" presStyleIdx="6" presStyleCnt="9" custLinFactNeighborX="2103" custLinFactNeighborY="215">
        <dgm:presLayoutVars>
          <dgm:bulletEnabled val="1"/>
        </dgm:presLayoutVars>
      </dgm:prSet>
      <dgm:spPr>
        <a:prstGeom prst="flowChartAlternateProcess">
          <a:avLst/>
        </a:prstGeom>
      </dgm:spPr>
      <dgm:t>
        <a:bodyPr/>
        <a:lstStyle/>
        <a:p>
          <a:endParaRPr lang="en-US"/>
        </a:p>
      </dgm:t>
    </dgm:pt>
    <dgm:pt modelId="{DE1485F3-F63E-47B6-BE81-0519BA1D5CF6}" type="pres">
      <dgm:prSet presAssocID="{082A5DC2-99D4-4D8E-9152-A1546C4FE1B0}" presName="sibTrans" presStyleCnt="0"/>
      <dgm:spPr/>
    </dgm:pt>
    <dgm:pt modelId="{CB6456C9-7A41-49F5-AE57-E095CC73B376}" type="pres">
      <dgm:prSet presAssocID="{7DEC98F0-9AC7-4E7F-BFBA-809252DD9CE1}" presName="node" presStyleLbl="node1" presStyleIdx="7" presStyleCnt="9" custLinFactNeighborX="0" custLinFactNeighborY="287">
        <dgm:presLayoutVars>
          <dgm:bulletEnabled val="1"/>
        </dgm:presLayoutVars>
      </dgm:prSet>
      <dgm:spPr>
        <a:prstGeom prst="flowChartAlternateProcess">
          <a:avLst/>
        </a:prstGeom>
      </dgm:spPr>
      <dgm:t>
        <a:bodyPr/>
        <a:lstStyle/>
        <a:p>
          <a:endParaRPr lang="en-US"/>
        </a:p>
      </dgm:t>
    </dgm:pt>
    <dgm:pt modelId="{C2FE033A-65BA-4A15-BC23-68DD120B7291}" type="pres">
      <dgm:prSet presAssocID="{D912CE89-5053-40B7-99B9-0D26E15F5E2A}" presName="sibTrans" presStyleCnt="0"/>
      <dgm:spPr/>
    </dgm:pt>
    <dgm:pt modelId="{CD17E010-831E-4A24-A818-7EBC38BD9B88}" type="pres">
      <dgm:prSet presAssocID="{F434EE68-A5BC-4E9C-B60B-B8F90A191DFF}" presName="node" presStyleLbl="node1" presStyleIdx="8" presStyleCnt="9" custLinFactNeighborX="1537" custLinFactNeighborY="1153">
        <dgm:presLayoutVars>
          <dgm:bulletEnabled val="1"/>
        </dgm:presLayoutVars>
      </dgm:prSet>
      <dgm:spPr>
        <a:prstGeom prst="flowChartAlternateProcess">
          <a:avLst/>
        </a:prstGeom>
      </dgm:spPr>
      <dgm:t>
        <a:bodyPr/>
        <a:lstStyle/>
        <a:p>
          <a:endParaRPr lang="en-US"/>
        </a:p>
      </dgm:t>
    </dgm:pt>
  </dgm:ptLst>
  <dgm:cxnLst>
    <dgm:cxn modelId="{FAD443A8-EA4A-44D3-9DD1-17581B1FBD8C}" type="presOf" srcId="{CF62DB16-E4A2-434E-8B82-D8B900467245}" destId="{21678C91-8486-4EF9-A60C-C2AC217CBDF1}" srcOrd="0" destOrd="0" presId="urn:microsoft.com/office/officeart/2005/8/layout/default"/>
    <dgm:cxn modelId="{A5FB94B9-EED5-45A6-800F-DD04065716F4}" srcId="{35FFAA96-E21B-41D4-A815-0FB2AF1E40DD}" destId="{F434EE68-A5BC-4E9C-B60B-B8F90A191DFF}" srcOrd="8" destOrd="0" parTransId="{0A6BE6E3-F48C-412E-AF02-CCBC884D4869}" sibTransId="{2582D30C-3265-4373-9F24-8A5D31B1F9A9}"/>
    <dgm:cxn modelId="{233DD1F5-F931-4055-9B8E-4E1F596153ED}" type="presOf" srcId="{C5C3B4A1-3B9D-4FE7-98F6-1041D0E1A1A0}" destId="{4D1F4D85-62F8-4438-986D-3184DC400CFF}" srcOrd="0" destOrd="0" presId="urn:microsoft.com/office/officeart/2005/8/layout/default"/>
    <dgm:cxn modelId="{6066701F-A8F3-4C4F-A1F9-C95AB2C2E539}" type="presOf" srcId="{1230CB1F-1973-459A-BA66-E6040458BE5F}" destId="{169170B0-61EA-4B70-BB8A-C5B3D14AB371}" srcOrd="0" destOrd="0" presId="urn:microsoft.com/office/officeart/2005/8/layout/default"/>
    <dgm:cxn modelId="{A79BF057-1EE6-4C50-95D8-F831EB15CF85}" type="presOf" srcId="{B0C908D9-0FDA-441A-85B8-58CA30C43049}" destId="{FE8AA9FD-0213-403A-AFBA-98A3B3B319FD}" srcOrd="0" destOrd="0" presId="urn:microsoft.com/office/officeart/2005/8/layout/default"/>
    <dgm:cxn modelId="{D3D77F91-01D0-432B-BF88-F927562BEADF}" type="presOf" srcId="{7DEC98F0-9AC7-4E7F-BFBA-809252DD9CE1}" destId="{CB6456C9-7A41-49F5-AE57-E095CC73B376}" srcOrd="0" destOrd="0" presId="urn:microsoft.com/office/officeart/2005/8/layout/default"/>
    <dgm:cxn modelId="{F2D9B7C8-BF72-4216-BDFC-4744D0707CA9}" srcId="{35FFAA96-E21B-41D4-A815-0FB2AF1E40DD}" destId="{CF62DB16-E4A2-434E-8B82-D8B900467245}" srcOrd="2" destOrd="0" parTransId="{9CBCAE57-5457-4DFE-A171-C95DD8FAF18C}" sibTransId="{B9DF98F2-9881-4968-8C55-B2BD0D342F09}"/>
    <dgm:cxn modelId="{3A3C7B61-E330-47D8-8A6D-11FEAB13F235}" srcId="{35FFAA96-E21B-41D4-A815-0FB2AF1E40DD}" destId="{1230CB1F-1973-459A-BA66-E6040458BE5F}" srcOrd="5" destOrd="0" parTransId="{8AA23CCD-24D8-4E76-BF23-E6CF273D5759}" sibTransId="{C69D7F9B-060E-48F4-8FB1-9C135A6B1086}"/>
    <dgm:cxn modelId="{2BE10620-6FEE-41DA-952D-973907753239}" srcId="{35FFAA96-E21B-41D4-A815-0FB2AF1E40DD}" destId="{B0C908D9-0FDA-441A-85B8-58CA30C43049}" srcOrd="6" destOrd="0" parTransId="{A17E2919-9743-4980-A046-B65461A406EC}" sibTransId="{082A5DC2-99D4-4D8E-9152-A1546C4FE1B0}"/>
    <dgm:cxn modelId="{B6000B23-187A-48D7-8391-9C158C0E07F5}" type="presOf" srcId="{CC13D3F8-94E2-4205-B3EA-585C2943676F}" destId="{AC4A1DCF-C8EF-42C2-8484-31B83868BAF0}" srcOrd="0" destOrd="0" presId="urn:microsoft.com/office/officeart/2005/8/layout/default"/>
    <dgm:cxn modelId="{BDAF06C8-D674-46B2-8E64-9BE98C3B320E}" type="presOf" srcId="{F1E16EE5-24F7-432F-8CD8-83076718D04F}" destId="{ED084DE3-D286-4365-BEA3-F30DCF813817}" srcOrd="0" destOrd="0" presId="urn:microsoft.com/office/officeart/2005/8/layout/default"/>
    <dgm:cxn modelId="{CA3D41EC-AACD-4B89-B940-C8DDB1EBFED9}" srcId="{35FFAA96-E21B-41D4-A815-0FB2AF1E40DD}" destId="{F1E16EE5-24F7-432F-8CD8-83076718D04F}" srcOrd="0" destOrd="0" parTransId="{7182F58B-38F0-4806-AADD-0587A8856E4B}" sibTransId="{CCCBE5FB-BB13-47C0-A8C9-DC0693F06FB4}"/>
    <dgm:cxn modelId="{F3DA041D-6892-455B-8C61-CAC891C2037E}" type="presOf" srcId="{9679E86A-080F-441B-9F6D-B6E3932D741A}" destId="{74460F6D-A87E-46DA-B274-89A3E2D59160}" srcOrd="0" destOrd="0" presId="urn:microsoft.com/office/officeart/2005/8/layout/default"/>
    <dgm:cxn modelId="{DF516D72-C4C9-4BA6-83F9-3D95E02F4B82}" srcId="{35FFAA96-E21B-41D4-A815-0FB2AF1E40DD}" destId="{CC13D3F8-94E2-4205-B3EA-585C2943676F}" srcOrd="4" destOrd="0" parTransId="{F9447B84-4E07-4940-826A-7C48B4233418}" sibTransId="{B5DC7CDC-C572-486C-ACAD-4B00A881D021}"/>
    <dgm:cxn modelId="{68EB8BC9-EEED-4A1B-B7D7-C689E3439994}" srcId="{35FFAA96-E21B-41D4-A815-0FB2AF1E40DD}" destId="{9679E86A-080F-441B-9F6D-B6E3932D741A}" srcOrd="1" destOrd="0" parTransId="{BA408BED-211F-4444-82D7-723AE33DD28F}" sibTransId="{4B360435-E3AB-474C-91E3-8283A7324F86}"/>
    <dgm:cxn modelId="{BAD651B5-6265-494E-A668-3F70B89026CD}" srcId="{35FFAA96-E21B-41D4-A815-0FB2AF1E40DD}" destId="{7DEC98F0-9AC7-4E7F-BFBA-809252DD9CE1}" srcOrd="7" destOrd="0" parTransId="{DF4D22D0-D104-4F47-AA63-F246730D326B}" sibTransId="{D912CE89-5053-40B7-99B9-0D26E15F5E2A}"/>
    <dgm:cxn modelId="{6DEC1BBA-AA82-439D-B7D5-00D371DA8721}" type="presOf" srcId="{F434EE68-A5BC-4E9C-B60B-B8F90A191DFF}" destId="{CD17E010-831E-4A24-A818-7EBC38BD9B88}" srcOrd="0" destOrd="0" presId="urn:microsoft.com/office/officeart/2005/8/layout/default"/>
    <dgm:cxn modelId="{48F484F3-4215-409A-8384-B7F6CA8D5400}" srcId="{35FFAA96-E21B-41D4-A815-0FB2AF1E40DD}" destId="{C5C3B4A1-3B9D-4FE7-98F6-1041D0E1A1A0}" srcOrd="3" destOrd="0" parTransId="{59D20EF1-527B-4954-8E0C-7BCCB16BF557}" sibTransId="{13AB5056-E715-4377-8CC1-4262C210018E}"/>
    <dgm:cxn modelId="{6800FB56-E47F-456F-B7E8-F119A42E7E43}" type="presOf" srcId="{35FFAA96-E21B-41D4-A815-0FB2AF1E40DD}" destId="{DEE3686D-2CF6-4121-BC61-BE3E26B6FEFC}" srcOrd="0" destOrd="0" presId="urn:microsoft.com/office/officeart/2005/8/layout/default"/>
    <dgm:cxn modelId="{BC2A7F4A-201C-4E85-B585-EE9D01C6ECBA}" type="presParOf" srcId="{DEE3686D-2CF6-4121-BC61-BE3E26B6FEFC}" destId="{ED084DE3-D286-4365-BEA3-F30DCF813817}" srcOrd="0" destOrd="0" presId="urn:microsoft.com/office/officeart/2005/8/layout/default"/>
    <dgm:cxn modelId="{BD27C33E-E6E7-45EA-B488-4BF11158646A}" type="presParOf" srcId="{DEE3686D-2CF6-4121-BC61-BE3E26B6FEFC}" destId="{6045D0A2-4BF0-4E78-AF03-C6A44E383D84}" srcOrd="1" destOrd="0" presId="urn:microsoft.com/office/officeart/2005/8/layout/default"/>
    <dgm:cxn modelId="{D22F5A8F-BC6C-4C55-A8FC-79E47219DDBF}" type="presParOf" srcId="{DEE3686D-2CF6-4121-BC61-BE3E26B6FEFC}" destId="{74460F6D-A87E-46DA-B274-89A3E2D59160}" srcOrd="2" destOrd="0" presId="urn:microsoft.com/office/officeart/2005/8/layout/default"/>
    <dgm:cxn modelId="{B313CA0E-D419-49EF-AC80-4D966C55A89A}" type="presParOf" srcId="{DEE3686D-2CF6-4121-BC61-BE3E26B6FEFC}" destId="{8B0C70C0-6EB0-4BEB-BA3B-C223D17A72CF}" srcOrd="3" destOrd="0" presId="urn:microsoft.com/office/officeart/2005/8/layout/default"/>
    <dgm:cxn modelId="{9C33E64C-B02C-4CA7-B3CB-BC6C85B092A9}" type="presParOf" srcId="{DEE3686D-2CF6-4121-BC61-BE3E26B6FEFC}" destId="{21678C91-8486-4EF9-A60C-C2AC217CBDF1}" srcOrd="4" destOrd="0" presId="urn:microsoft.com/office/officeart/2005/8/layout/default"/>
    <dgm:cxn modelId="{BF213170-CD9A-411D-A3DB-79FEA1BB6144}" type="presParOf" srcId="{DEE3686D-2CF6-4121-BC61-BE3E26B6FEFC}" destId="{E546C0E3-E8A7-45EA-A150-99AEB535A10F}" srcOrd="5" destOrd="0" presId="urn:microsoft.com/office/officeart/2005/8/layout/default"/>
    <dgm:cxn modelId="{93066340-BD94-413A-9525-6CEC643E2102}" type="presParOf" srcId="{DEE3686D-2CF6-4121-BC61-BE3E26B6FEFC}" destId="{4D1F4D85-62F8-4438-986D-3184DC400CFF}" srcOrd="6" destOrd="0" presId="urn:microsoft.com/office/officeart/2005/8/layout/default"/>
    <dgm:cxn modelId="{9EB29019-57B7-4ACA-B542-6B3C72C482B8}" type="presParOf" srcId="{DEE3686D-2CF6-4121-BC61-BE3E26B6FEFC}" destId="{FAF55470-34A9-475D-BF2C-BA2B46CD56B5}" srcOrd="7" destOrd="0" presId="urn:microsoft.com/office/officeart/2005/8/layout/default"/>
    <dgm:cxn modelId="{0DDCEF69-B1F6-4C6C-A9DE-1FF1F4927ED1}" type="presParOf" srcId="{DEE3686D-2CF6-4121-BC61-BE3E26B6FEFC}" destId="{AC4A1DCF-C8EF-42C2-8484-31B83868BAF0}" srcOrd="8" destOrd="0" presId="urn:microsoft.com/office/officeart/2005/8/layout/default"/>
    <dgm:cxn modelId="{CD683D35-A008-4646-8576-CF3FF2A71372}" type="presParOf" srcId="{DEE3686D-2CF6-4121-BC61-BE3E26B6FEFC}" destId="{1E5F58CA-87B3-4E30-99C2-919404B84505}" srcOrd="9" destOrd="0" presId="urn:microsoft.com/office/officeart/2005/8/layout/default"/>
    <dgm:cxn modelId="{5B180810-377C-4452-B28A-C0C3B8121CFB}" type="presParOf" srcId="{DEE3686D-2CF6-4121-BC61-BE3E26B6FEFC}" destId="{169170B0-61EA-4B70-BB8A-C5B3D14AB371}" srcOrd="10" destOrd="0" presId="urn:microsoft.com/office/officeart/2005/8/layout/default"/>
    <dgm:cxn modelId="{58202227-39B5-47EC-BE9E-C1811345EF65}" type="presParOf" srcId="{DEE3686D-2CF6-4121-BC61-BE3E26B6FEFC}" destId="{C571A91F-ADA1-45FF-A21B-B53675ACD738}" srcOrd="11" destOrd="0" presId="urn:microsoft.com/office/officeart/2005/8/layout/default"/>
    <dgm:cxn modelId="{BADAC13C-7F6B-4C5E-8DD7-2BA26EF0077C}" type="presParOf" srcId="{DEE3686D-2CF6-4121-BC61-BE3E26B6FEFC}" destId="{FE8AA9FD-0213-403A-AFBA-98A3B3B319FD}" srcOrd="12" destOrd="0" presId="urn:microsoft.com/office/officeart/2005/8/layout/default"/>
    <dgm:cxn modelId="{B4EF41B6-BA37-4844-B9E5-7C5B14A0F2E5}" type="presParOf" srcId="{DEE3686D-2CF6-4121-BC61-BE3E26B6FEFC}" destId="{DE1485F3-F63E-47B6-BE81-0519BA1D5CF6}" srcOrd="13" destOrd="0" presId="urn:microsoft.com/office/officeart/2005/8/layout/default"/>
    <dgm:cxn modelId="{E30411E3-E1AD-4355-B19F-74099A97E941}" type="presParOf" srcId="{DEE3686D-2CF6-4121-BC61-BE3E26B6FEFC}" destId="{CB6456C9-7A41-49F5-AE57-E095CC73B376}" srcOrd="14" destOrd="0" presId="urn:microsoft.com/office/officeart/2005/8/layout/default"/>
    <dgm:cxn modelId="{3C305DE0-BCA1-4033-866F-5483B9335E0A}" type="presParOf" srcId="{DEE3686D-2CF6-4121-BC61-BE3E26B6FEFC}" destId="{C2FE033A-65BA-4A15-BC23-68DD120B7291}" srcOrd="15" destOrd="0" presId="urn:microsoft.com/office/officeart/2005/8/layout/default"/>
    <dgm:cxn modelId="{5EE06A10-5147-49DB-952F-B717E73A13B3}" type="presParOf" srcId="{DEE3686D-2CF6-4121-BC61-BE3E26B6FEFC}" destId="{CD17E010-831E-4A24-A818-7EBC38BD9B88}" srcOrd="1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543063A-3372-42CB-BC1B-A0C99800C482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881898D-D74D-43DE-BB2F-FD1E4BE5471A}">
      <dgm:prSet phldrT="[Text]" custT="1"/>
      <dgm:spPr/>
      <dgm:t>
        <a:bodyPr/>
        <a:lstStyle/>
        <a:p>
          <a:r>
            <a:rPr lang="tr-TR" sz="4000" dirty="0" err="1">
              <a:solidFill>
                <a:schemeClr val="tx1"/>
              </a:solidFill>
            </a:rPr>
            <a:t>Account</a:t>
          </a:r>
          <a:endParaRPr lang="en-US" sz="4000" dirty="0">
            <a:solidFill>
              <a:schemeClr val="tx1"/>
            </a:solidFill>
          </a:endParaRPr>
        </a:p>
      </dgm:t>
    </dgm:pt>
    <dgm:pt modelId="{7CF9C9BE-FF1A-45A6-ADD8-991EC25863FA}" type="parTrans" cxnId="{4EF4B043-EE1A-4EE2-8616-75AF8ACCAE04}">
      <dgm:prSet/>
      <dgm:spPr/>
      <dgm:t>
        <a:bodyPr/>
        <a:lstStyle/>
        <a:p>
          <a:endParaRPr lang="en-US"/>
        </a:p>
      </dgm:t>
    </dgm:pt>
    <dgm:pt modelId="{97958650-82B0-49C2-98FA-C1176CCD6EC7}" type="sibTrans" cxnId="{4EF4B043-EE1A-4EE2-8616-75AF8ACCAE04}">
      <dgm:prSet/>
      <dgm:spPr/>
      <dgm:t>
        <a:bodyPr/>
        <a:lstStyle/>
        <a:p>
          <a:endParaRPr lang="en-US"/>
        </a:p>
      </dgm:t>
    </dgm:pt>
    <dgm:pt modelId="{41AC0CD1-5BCE-4C85-B684-3B5CDE3C7BD9}">
      <dgm:prSet phldrT="[Text]" custT="1"/>
      <dgm:spPr/>
      <dgm:t>
        <a:bodyPr/>
        <a:lstStyle/>
        <a:p>
          <a:r>
            <a:rPr lang="en-US" sz="2000" dirty="0"/>
            <a:t>Login and Logout, the registration procedures and the session parameters</a:t>
          </a:r>
        </a:p>
      </dgm:t>
    </dgm:pt>
    <dgm:pt modelId="{670942ED-01E2-45F0-88C3-1E8C9A9EFBFC}" type="parTrans" cxnId="{A1017D4B-B502-41A9-91B3-8CEDCBED3C05}">
      <dgm:prSet/>
      <dgm:spPr/>
      <dgm:t>
        <a:bodyPr/>
        <a:lstStyle/>
        <a:p>
          <a:endParaRPr lang="en-US"/>
        </a:p>
      </dgm:t>
    </dgm:pt>
    <dgm:pt modelId="{047DCC36-37F8-4674-934E-380237723A2C}" type="sibTrans" cxnId="{A1017D4B-B502-41A9-91B3-8CEDCBED3C05}">
      <dgm:prSet/>
      <dgm:spPr/>
      <dgm:t>
        <a:bodyPr/>
        <a:lstStyle/>
        <a:p>
          <a:endParaRPr lang="en-US"/>
        </a:p>
      </dgm:t>
    </dgm:pt>
    <dgm:pt modelId="{D117F736-E3AA-498F-B6A3-BDC375CC566D}">
      <dgm:prSet phldrT="[Text]" custT="1"/>
      <dgm:spPr/>
      <dgm:t>
        <a:bodyPr/>
        <a:lstStyle/>
        <a:p>
          <a:r>
            <a:rPr lang="en-US" sz="4000" dirty="0">
              <a:solidFill>
                <a:schemeClr val="tx1"/>
              </a:solidFill>
            </a:rPr>
            <a:t>Message </a:t>
          </a:r>
        </a:p>
      </dgm:t>
    </dgm:pt>
    <dgm:pt modelId="{C0ADEB1A-92F4-44DC-B331-C74B2ABFE040}" type="parTrans" cxnId="{2F969F98-E9BB-4BAC-AE60-53A5AE11E5FF}">
      <dgm:prSet/>
      <dgm:spPr/>
      <dgm:t>
        <a:bodyPr/>
        <a:lstStyle/>
        <a:p>
          <a:endParaRPr lang="en-US"/>
        </a:p>
      </dgm:t>
    </dgm:pt>
    <dgm:pt modelId="{2E348086-2416-4D9F-AF0C-B376B996DEED}" type="sibTrans" cxnId="{2F969F98-E9BB-4BAC-AE60-53A5AE11E5FF}">
      <dgm:prSet/>
      <dgm:spPr/>
      <dgm:t>
        <a:bodyPr/>
        <a:lstStyle/>
        <a:p>
          <a:endParaRPr lang="en-US"/>
        </a:p>
      </dgm:t>
    </dgm:pt>
    <dgm:pt modelId="{CCCAD52C-2887-415A-A39D-8CE443766ED5}">
      <dgm:prSet phldrT="[Text]" custT="1"/>
      <dgm:spPr/>
      <dgm:t>
        <a:bodyPr/>
        <a:lstStyle/>
        <a:p>
          <a:r>
            <a:rPr lang="tr-TR" sz="2000" dirty="0"/>
            <a:t>S</a:t>
          </a:r>
          <a:r>
            <a:rPr lang="en-US" sz="2000" dirty="0"/>
            <a:t>ender / receiver functionalities, date &amp; time information of the message sent or received</a:t>
          </a:r>
        </a:p>
      </dgm:t>
    </dgm:pt>
    <dgm:pt modelId="{C01E4AD7-6246-41E3-97A4-B2CEE2356FFE}" type="parTrans" cxnId="{9F4B7985-9E04-44D6-90C6-7A0556EE40EE}">
      <dgm:prSet/>
      <dgm:spPr/>
      <dgm:t>
        <a:bodyPr/>
        <a:lstStyle/>
        <a:p>
          <a:endParaRPr lang="en-US"/>
        </a:p>
      </dgm:t>
    </dgm:pt>
    <dgm:pt modelId="{9AD3ED62-490D-40E9-A520-8D450B636ADE}" type="sibTrans" cxnId="{9F4B7985-9E04-44D6-90C6-7A0556EE40EE}">
      <dgm:prSet/>
      <dgm:spPr/>
      <dgm:t>
        <a:bodyPr/>
        <a:lstStyle/>
        <a:p>
          <a:endParaRPr lang="en-US"/>
        </a:p>
      </dgm:t>
    </dgm:pt>
    <dgm:pt modelId="{D338CCE7-EFEF-45D6-9DE8-0D72A2677515}">
      <dgm:prSet phldrT="[Text]" custT="1"/>
      <dgm:spPr/>
      <dgm:t>
        <a:bodyPr/>
        <a:lstStyle/>
        <a:p>
          <a:r>
            <a:rPr lang="en-US" sz="4000" dirty="0">
              <a:solidFill>
                <a:schemeClr val="tx1"/>
              </a:solidFill>
            </a:rPr>
            <a:t>Profile</a:t>
          </a:r>
        </a:p>
      </dgm:t>
    </dgm:pt>
    <dgm:pt modelId="{CDB687BE-FF86-4C59-82D0-AB09E690A51B}" type="parTrans" cxnId="{50ED5A30-7384-4131-8501-A1081692E027}">
      <dgm:prSet/>
      <dgm:spPr/>
      <dgm:t>
        <a:bodyPr/>
        <a:lstStyle/>
        <a:p>
          <a:endParaRPr lang="en-US"/>
        </a:p>
      </dgm:t>
    </dgm:pt>
    <dgm:pt modelId="{4CC4FB8A-1E98-480A-8E9A-B33BA31ACCFE}" type="sibTrans" cxnId="{50ED5A30-7384-4131-8501-A1081692E027}">
      <dgm:prSet/>
      <dgm:spPr/>
      <dgm:t>
        <a:bodyPr/>
        <a:lstStyle/>
        <a:p>
          <a:endParaRPr lang="en-US"/>
        </a:p>
      </dgm:t>
    </dgm:pt>
    <dgm:pt modelId="{3707CCC3-948B-482D-83B2-07DB3ECFFF45}">
      <dgm:prSet phldrT="[Text]" custT="1"/>
      <dgm:spPr/>
      <dgm:t>
        <a:bodyPr/>
        <a:lstStyle/>
        <a:p>
          <a:r>
            <a:rPr lang="tr-TR" sz="2000" dirty="0"/>
            <a:t>D</a:t>
          </a:r>
          <a:r>
            <a:rPr lang="en-US" sz="2000" dirty="0" err="1"/>
            <a:t>isplaying</a:t>
          </a:r>
          <a:r>
            <a:rPr lang="en-US" sz="2000" dirty="0"/>
            <a:t> profile information of the current user</a:t>
          </a:r>
        </a:p>
      </dgm:t>
    </dgm:pt>
    <dgm:pt modelId="{A5B8CD13-58E1-46E9-BBCB-92424896DF18}" type="parTrans" cxnId="{DA2CBB59-1B21-4A5D-8705-0981AA2D29F9}">
      <dgm:prSet/>
      <dgm:spPr/>
      <dgm:t>
        <a:bodyPr/>
        <a:lstStyle/>
        <a:p>
          <a:endParaRPr lang="en-US"/>
        </a:p>
      </dgm:t>
    </dgm:pt>
    <dgm:pt modelId="{0A30F029-C9CF-42AB-BCFA-955C58688E07}" type="sibTrans" cxnId="{DA2CBB59-1B21-4A5D-8705-0981AA2D29F9}">
      <dgm:prSet/>
      <dgm:spPr/>
      <dgm:t>
        <a:bodyPr/>
        <a:lstStyle/>
        <a:p>
          <a:endParaRPr lang="en-US"/>
        </a:p>
      </dgm:t>
    </dgm:pt>
    <dgm:pt modelId="{425A0077-CBA3-4F7E-BB9E-D6C14A944E68}">
      <dgm:prSet phldrT="[Text]" custT="1"/>
      <dgm:spPr/>
      <dgm:t>
        <a:bodyPr/>
        <a:lstStyle/>
        <a:p>
          <a:r>
            <a:rPr lang="en-US" sz="4000" dirty="0">
              <a:solidFill>
                <a:schemeClr val="tx1"/>
              </a:solidFill>
            </a:rPr>
            <a:t>Project</a:t>
          </a:r>
        </a:p>
      </dgm:t>
    </dgm:pt>
    <dgm:pt modelId="{9BA27E13-3E01-46F1-B4B2-011436883257}" type="parTrans" cxnId="{99089511-716D-4FCD-8CE1-2660C61B084F}">
      <dgm:prSet/>
      <dgm:spPr/>
      <dgm:t>
        <a:bodyPr/>
        <a:lstStyle/>
        <a:p>
          <a:endParaRPr lang="en-US"/>
        </a:p>
      </dgm:t>
    </dgm:pt>
    <dgm:pt modelId="{DE7A0740-28BE-465C-AB31-8969BF277AD9}" type="sibTrans" cxnId="{99089511-716D-4FCD-8CE1-2660C61B084F}">
      <dgm:prSet/>
      <dgm:spPr/>
      <dgm:t>
        <a:bodyPr/>
        <a:lstStyle/>
        <a:p>
          <a:endParaRPr lang="en-US"/>
        </a:p>
      </dgm:t>
    </dgm:pt>
    <dgm:pt modelId="{2D391915-DAE5-4D66-9C71-E561546A7877}">
      <dgm:prSet phldrT="[Text]" custT="1"/>
      <dgm:spPr/>
      <dgm:t>
        <a:bodyPr/>
        <a:lstStyle/>
        <a:p>
          <a:r>
            <a:rPr lang="en-US" sz="4000" dirty="0">
              <a:solidFill>
                <a:schemeClr val="tx1"/>
              </a:solidFill>
            </a:rPr>
            <a:t>Report</a:t>
          </a:r>
        </a:p>
      </dgm:t>
    </dgm:pt>
    <dgm:pt modelId="{05831D46-AD30-4914-A825-3BB08D7DD93D}" type="parTrans" cxnId="{AD896E74-CFC5-4AE9-9289-56EB60217480}">
      <dgm:prSet/>
      <dgm:spPr/>
      <dgm:t>
        <a:bodyPr/>
        <a:lstStyle/>
        <a:p>
          <a:endParaRPr lang="en-US"/>
        </a:p>
      </dgm:t>
    </dgm:pt>
    <dgm:pt modelId="{AB073A09-8E39-4CC3-8216-C02C4B781B2C}" type="sibTrans" cxnId="{AD896E74-CFC5-4AE9-9289-56EB60217480}">
      <dgm:prSet/>
      <dgm:spPr/>
      <dgm:t>
        <a:bodyPr/>
        <a:lstStyle/>
        <a:p>
          <a:endParaRPr lang="en-US"/>
        </a:p>
      </dgm:t>
    </dgm:pt>
    <dgm:pt modelId="{E66589DC-AB0F-47FC-B05E-DEA6FC67A6C0}">
      <dgm:prSet phldrT="[Text]" custT="1"/>
      <dgm:spPr/>
      <dgm:t>
        <a:bodyPr/>
        <a:lstStyle/>
        <a:p>
          <a:r>
            <a:rPr lang="tr-TR" sz="2000" dirty="0"/>
            <a:t>C</a:t>
          </a:r>
          <a:r>
            <a:rPr lang="en-US" sz="2000" dirty="0" err="1"/>
            <a:t>reating</a:t>
          </a:r>
          <a:r>
            <a:rPr lang="en-US" sz="2000" dirty="0"/>
            <a:t> a project,</a:t>
          </a:r>
          <a:r>
            <a:rPr lang="tr-TR" sz="2000" dirty="0"/>
            <a:t> </a:t>
          </a:r>
          <a:r>
            <a:rPr lang="en-US" sz="2000" dirty="0"/>
            <a:t>updating projects, displaying project details, evaluating projects</a:t>
          </a:r>
        </a:p>
      </dgm:t>
    </dgm:pt>
    <dgm:pt modelId="{D100F9D9-C0FD-410D-9C90-8AB0EA1C5D6F}" type="parTrans" cxnId="{27E21793-8F8C-4B02-B020-CE1A34C9B2DE}">
      <dgm:prSet/>
      <dgm:spPr/>
      <dgm:t>
        <a:bodyPr/>
        <a:lstStyle/>
        <a:p>
          <a:endParaRPr lang="en-US"/>
        </a:p>
      </dgm:t>
    </dgm:pt>
    <dgm:pt modelId="{323C2A6A-36CA-4F78-AB1C-181E0A62FCD2}" type="sibTrans" cxnId="{27E21793-8F8C-4B02-B020-CE1A34C9B2DE}">
      <dgm:prSet/>
      <dgm:spPr/>
      <dgm:t>
        <a:bodyPr/>
        <a:lstStyle/>
        <a:p>
          <a:endParaRPr lang="en-US"/>
        </a:p>
      </dgm:t>
    </dgm:pt>
    <dgm:pt modelId="{C692EDD3-ADDF-450B-B61D-E7B28E480387}">
      <dgm:prSet phldrT="[Text]" custT="1"/>
      <dgm:spPr/>
      <dgm:t>
        <a:bodyPr/>
        <a:lstStyle/>
        <a:p>
          <a:r>
            <a:rPr lang="en-US" sz="4000" dirty="0">
              <a:solidFill>
                <a:schemeClr val="tx1"/>
              </a:solidFill>
            </a:rPr>
            <a:t>User </a:t>
          </a:r>
        </a:p>
      </dgm:t>
    </dgm:pt>
    <dgm:pt modelId="{8AB67C23-1391-4D0C-8EDE-D82DA2A25005}" type="parTrans" cxnId="{CDE487E3-5C05-462F-80F8-A9DFD23FE074}">
      <dgm:prSet/>
      <dgm:spPr/>
      <dgm:t>
        <a:bodyPr/>
        <a:lstStyle/>
        <a:p>
          <a:endParaRPr lang="en-US"/>
        </a:p>
      </dgm:t>
    </dgm:pt>
    <dgm:pt modelId="{2F93CE81-38D3-473E-B1DA-E808F0ED03B3}" type="sibTrans" cxnId="{CDE487E3-5C05-462F-80F8-A9DFD23FE074}">
      <dgm:prSet/>
      <dgm:spPr/>
      <dgm:t>
        <a:bodyPr/>
        <a:lstStyle/>
        <a:p>
          <a:endParaRPr lang="en-US"/>
        </a:p>
      </dgm:t>
    </dgm:pt>
    <dgm:pt modelId="{C08E18E2-7914-4FB0-95F8-A829866AA936}">
      <dgm:prSet phldrT="[Text]" custT="1"/>
      <dgm:spPr/>
      <dgm:t>
        <a:bodyPr/>
        <a:lstStyle/>
        <a:p>
          <a:r>
            <a:rPr lang="en-US" sz="2000" dirty="0" err="1"/>
            <a:t>Yön</a:t>
          </a:r>
          <a:r>
            <a:rPr lang="en-US" sz="2000" dirty="0"/>
            <a:t>-Der writes reports about Scholarship </a:t>
          </a:r>
          <a:r>
            <a:rPr lang="tr-TR" sz="2000" dirty="0"/>
            <a:t>H</a:t>
          </a:r>
          <a:r>
            <a:rPr lang="en-US" sz="2000" dirty="0"/>
            <a:t>older</a:t>
          </a:r>
        </a:p>
      </dgm:t>
    </dgm:pt>
    <dgm:pt modelId="{00E9F473-8551-411C-8BE3-CE709E677E8E}" type="parTrans" cxnId="{CDB154F6-7DBA-46BB-81C8-72CB96BCDB8A}">
      <dgm:prSet/>
      <dgm:spPr/>
      <dgm:t>
        <a:bodyPr/>
        <a:lstStyle/>
        <a:p>
          <a:endParaRPr lang="en-US"/>
        </a:p>
      </dgm:t>
    </dgm:pt>
    <dgm:pt modelId="{0025E325-2444-4630-809F-156B85345E30}" type="sibTrans" cxnId="{CDB154F6-7DBA-46BB-81C8-72CB96BCDB8A}">
      <dgm:prSet/>
      <dgm:spPr/>
      <dgm:t>
        <a:bodyPr/>
        <a:lstStyle/>
        <a:p>
          <a:endParaRPr lang="en-US"/>
        </a:p>
      </dgm:t>
    </dgm:pt>
    <dgm:pt modelId="{C5DC7410-8129-493E-81AD-B9F493421B4A}">
      <dgm:prSet phldrT="[Text]" custT="1"/>
      <dgm:spPr/>
      <dgm:t>
        <a:bodyPr/>
        <a:lstStyle/>
        <a:p>
          <a:r>
            <a:rPr lang="en-US" sz="2000" dirty="0"/>
            <a:t>NGO Head and </a:t>
          </a:r>
          <a:r>
            <a:rPr lang="en-US" sz="2000" dirty="0" err="1"/>
            <a:t>Yön</a:t>
          </a:r>
          <a:r>
            <a:rPr lang="en-US" sz="2000" dirty="0"/>
            <a:t>-Der display the reports. </a:t>
          </a:r>
        </a:p>
      </dgm:t>
    </dgm:pt>
    <dgm:pt modelId="{B2346A0B-4776-44EB-8B67-6BA4BAB257B4}" type="parTrans" cxnId="{CE1183E9-8960-4D89-B5A5-ADAD9BA56CA1}">
      <dgm:prSet/>
      <dgm:spPr/>
      <dgm:t>
        <a:bodyPr/>
        <a:lstStyle/>
        <a:p>
          <a:endParaRPr lang="en-US"/>
        </a:p>
      </dgm:t>
    </dgm:pt>
    <dgm:pt modelId="{0BF9560B-9D8B-4A4B-99EC-0BDA264508D3}" type="sibTrans" cxnId="{CE1183E9-8960-4D89-B5A5-ADAD9BA56CA1}">
      <dgm:prSet/>
      <dgm:spPr/>
      <dgm:t>
        <a:bodyPr/>
        <a:lstStyle/>
        <a:p>
          <a:endParaRPr lang="en-US"/>
        </a:p>
      </dgm:t>
    </dgm:pt>
    <dgm:pt modelId="{C49A315C-4ED5-4449-9638-85B993230CA1}">
      <dgm:prSet phldrT="[Text]" custT="1"/>
      <dgm:spPr/>
      <dgm:t>
        <a:bodyPr/>
        <a:lstStyle/>
        <a:p>
          <a:r>
            <a:rPr lang="en-US" sz="2000" dirty="0"/>
            <a:t>Listing, adding users and filtering them are provided.</a:t>
          </a:r>
        </a:p>
      </dgm:t>
    </dgm:pt>
    <dgm:pt modelId="{B1C92DA7-A7B5-4CB3-A8AC-08F1E5EB27A3}" type="parTrans" cxnId="{A7C7CED7-A6DC-43AE-8206-63B9C8A7D0AC}">
      <dgm:prSet/>
      <dgm:spPr/>
      <dgm:t>
        <a:bodyPr/>
        <a:lstStyle/>
        <a:p>
          <a:endParaRPr lang="en-US"/>
        </a:p>
      </dgm:t>
    </dgm:pt>
    <dgm:pt modelId="{9F5C9C36-D6B0-4681-A77D-C4C87CCFEA3E}" type="sibTrans" cxnId="{A7C7CED7-A6DC-43AE-8206-63B9C8A7D0AC}">
      <dgm:prSet/>
      <dgm:spPr/>
      <dgm:t>
        <a:bodyPr/>
        <a:lstStyle/>
        <a:p>
          <a:endParaRPr lang="en-US"/>
        </a:p>
      </dgm:t>
    </dgm:pt>
    <dgm:pt modelId="{D85B4138-EB9F-4A71-A6F9-9DA408996B83}">
      <dgm:prSet phldrT="[Text]" custT="1"/>
      <dgm:spPr/>
      <dgm:t>
        <a:bodyPr/>
        <a:lstStyle/>
        <a:p>
          <a:r>
            <a:rPr lang="tr-TR" sz="2000" dirty="0"/>
            <a:t>Updates</a:t>
          </a:r>
          <a:r>
            <a:rPr lang="en-US" sz="2000" dirty="0"/>
            <a:t> his/her profile information</a:t>
          </a:r>
        </a:p>
      </dgm:t>
    </dgm:pt>
    <dgm:pt modelId="{53C7E0DF-B1C9-4939-9489-6C613B61FA49}" type="parTrans" cxnId="{915BDBC1-315F-48B0-97D7-3827E490410F}">
      <dgm:prSet/>
      <dgm:spPr/>
      <dgm:t>
        <a:bodyPr/>
        <a:lstStyle/>
        <a:p>
          <a:endParaRPr lang="en-US"/>
        </a:p>
      </dgm:t>
    </dgm:pt>
    <dgm:pt modelId="{904D6B89-D732-4739-87FD-E50828A7DDFD}" type="sibTrans" cxnId="{915BDBC1-315F-48B0-97D7-3827E490410F}">
      <dgm:prSet/>
      <dgm:spPr/>
      <dgm:t>
        <a:bodyPr/>
        <a:lstStyle/>
        <a:p>
          <a:endParaRPr lang="en-US"/>
        </a:p>
      </dgm:t>
    </dgm:pt>
    <dgm:pt modelId="{F899EA1D-59C4-40F5-A9FC-5818191342E4}" type="pres">
      <dgm:prSet presAssocID="{7543063A-3372-42CB-BC1B-A0C99800C482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0BD0DC3-BE3B-43FC-8B56-D95B01F7F723}" type="pres">
      <dgm:prSet presAssocID="{2881898D-D74D-43DE-BB2F-FD1E4BE5471A}" presName="linNode" presStyleCnt="0"/>
      <dgm:spPr/>
    </dgm:pt>
    <dgm:pt modelId="{7EAE04C2-39DA-4E48-B02E-79D59097BE62}" type="pres">
      <dgm:prSet presAssocID="{2881898D-D74D-43DE-BB2F-FD1E4BE5471A}" presName="parentText" presStyleLbl="node1" presStyleIdx="0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55EDCB1-D21D-4CEF-8E94-2D4FE5BE1DB6}" type="pres">
      <dgm:prSet presAssocID="{2881898D-D74D-43DE-BB2F-FD1E4BE5471A}" presName="descendantText" presStyleLbl="alignAccFollow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4A5E98B-D7B4-4CB0-83DB-13E7AD8AC99B}" type="pres">
      <dgm:prSet presAssocID="{97958650-82B0-49C2-98FA-C1176CCD6EC7}" presName="sp" presStyleCnt="0"/>
      <dgm:spPr/>
    </dgm:pt>
    <dgm:pt modelId="{F451398D-DFAC-444D-8914-B53957B3C6BC}" type="pres">
      <dgm:prSet presAssocID="{D117F736-E3AA-498F-B6A3-BDC375CC566D}" presName="linNode" presStyleCnt="0"/>
      <dgm:spPr/>
    </dgm:pt>
    <dgm:pt modelId="{DAD7778A-7A8D-41DE-8D2A-0B5A1948A940}" type="pres">
      <dgm:prSet presAssocID="{D117F736-E3AA-498F-B6A3-BDC375CC566D}" presName="parentText" presStyleLbl="node1" presStyleIdx="1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C724F09-5421-47BA-B5F1-7BF5A80C2022}" type="pres">
      <dgm:prSet presAssocID="{D117F736-E3AA-498F-B6A3-BDC375CC566D}" presName="descendantText" presStyleLbl="alignAccFollow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913360B-E9B2-46DF-9025-F0577FE977F1}" type="pres">
      <dgm:prSet presAssocID="{2E348086-2416-4D9F-AF0C-B376B996DEED}" presName="sp" presStyleCnt="0"/>
      <dgm:spPr/>
    </dgm:pt>
    <dgm:pt modelId="{B129014C-C0D3-4937-922E-B9F0AAD8AE2C}" type="pres">
      <dgm:prSet presAssocID="{D338CCE7-EFEF-45D6-9DE8-0D72A2677515}" presName="linNode" presStyleCnt="0"/>
      <dgm:spPr/>
    </dgm:pt>
    <dgm:pt modelId="{7121AE9E-8EE9-4557-B862-9960B3C75E79}" type="pres">
      <dgm:prSet presAssocID="{D338CCE7-EFEF-45D6-9DE8-0D72A2677515}" presName="parentText" presStyleLbl="node1" presStyleIdx="2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C354C0C-34D0-4F9A-B04A-A5EC6344E3BC}" type="pres">
      <dgm:prSet presAssocID="{D338CCE7-EFEF-45D6-9DE8-0D72A2677515}" presName="descendantText" presStyleLbl="alignAccFollow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6C960E2-65E3-41F1-818C-8C1E787DBF5F}" type="pres">
      <dgm:prSet presAssocID="{4CC4FB8A-1E98-480A-8E9A-B33BA31ACCFE}" presName="sp" presStyleCnt="0"/>
      <dgm:spPr/>
    </dgm:pt>
    <dgm:pt modelId="{3C84ABEE-D7B9-491A-BB10-4E7BA12534D9}" type="pres">
      <dgm:prSet presAssocID="{425A0077-CBA3-4F7E-BB9E-D6C14A944E68}" presName="linNode" presStyleCnt="0"/>
      <dgm:spPr/>
    </dgm:pt>
    <dgm:pt modelId="{266F67FC-1F09-4980-B06C-CB1F0BA076C6}" type="pres">
      <dgm:prSet presAssocID="{425A0077-CBA3-4F7E-BB9E-D6C14A944E68}" presName="parentText" presStyleLbl="node1" presStyleIdx="3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95A1DD8-2D6A-4446-A0F8-1B007CBFD3DF}" type="pres">
      <dgm:prSet presAssocID="{425A0077-CBA3-4F7E-BB9E-D6C14A944E68}" presName="descendantText" presStyleLbl="alignAccFollow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AADE48E-A66F-4DF9-B669-7F94A5D3F691}" type="pres">
      <dgm:prSet presAssocID="{DE7A0740-28BE-465C-AB31-8969BF277AD9}" presName="sp" presStyleCnt="0"/>
      <dgm:spPr/>
    </dgm:pt>
    <dgm:pt modelId="{17D8F14F-E130-4A34-A71B-C7401E91FBD0}" type="pres">
      <dgm:prSet presAssocID="{2D391915-DAE5-4D66-9C71-E561546A7877}" presName="linNode" presStyleCnt="0"/>
      <dgm:spPr/>
    </dgm:pt>
    <dgm:pt modelId="{C165E77C-A1D5-499B-AB99-C7081700CFFA}" type="pres">
      <dgm:prSet presAssocID="{2D391915-DAE5-4D66-9C71-E561546A7877}" presName="parentText" presStyleLbl="node1" presStyleIdx="4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E9C542E-270C-48B7-A4B8-6104655127AB}" type="pres">
      <dgm:prSet presAssocID="{2D391915-DAE5-4D66-9C71-E561546A7877}" presName="descendantText" presStyleLbl="alignAccFollow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A0B1588-5A20-48EA-BFCD-D577F5213296}" type="pres">
      <dgm:prSet presAssocID="{AB073A09-8E39-4CC3-8216-C02C4B781B2C}" presName="sp" presStyleCnt="0"/>
      <dgm:spPr/>
    </dgm:pt>
    <dgm:pt modelId="{852E074A-8F42-4CF2-9997-B3B0C7ECFA17}" type="pres">
      <dgm:prSet presAssocID="{C692EDD3-ADDF-450B-B61D-E7B28E480387}" presName="linNode" presStyleCnt="0"/>
      <dgm:spPr/>
    </dgm:pt>
    <dgm:pt modelId="{92CE8BFD-3408-4A2E-8E6B-4E4ECFAD1C0F}" type="pres">
      <dgm:prSet presAssocID="{C692EDD3-ADDF-450B-B61D-E7B28E480387}" presName="parentText" presStyleLbl="node1" presStyleIdx="5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2B8432F-83E5-4592-8BFC-3D719F4EA885}" type="pres">
      <dgm:prSet presAssocID="{C692EDD3-ADDF-450B-B61D-E7B28E480387}" presName="descendantText" presStyleLbl="alignAccFollow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DE487E3-5C05-462F-80F8-A9DFD23FE074}" srcId="{7543063A-3372-42CB-BC1B-A0C99800C482}" destId="{C692EDD3-ADDF-450B-B61D-E7B28E480387}" srcOrd="5" destOrd="0" parTransId="{8AB67C23-1391-4D0C-8EDE-D82DA2A25005}" sibTransId="{2F93CE81-38D3-473E-B1DA-E808F0ED03B3}"/>
    <dgm:cxn modelId="{57D38FF7-B950-4461-A7EF-1F145DD65E05}" type="presOf" srcId="{41AC0CD1-5BCE-4C85-B684-3B5CDE3C7BD9}" destId="{E55EDCB1-D21D-4CEF-8E94-2D4FE5BE1DB6}" srcOrd="0" destOrd="0" presId="urn:microsoft.com/office/officeart/2005/8/layout/vList5"/>
    <dgm:cxn modelId="{489D4777-3625-4CBD-A88A-E38EF11E1928}" type="presOf" srcId="{E66589DC-AB0F-47FC-B05E-DEA6FC67A6C0}" destId="{D95A1DD8-2D6A-4446-A0F8-1B007CBFD3DF}" srcOrd="0" destOrd="0" presId="urn:microsoft.com/office/officeart/2005/8/layout/vList5"/>
    <dgm:cxn modelId="{2F969F98-E9BB-4BAC-AE60-53A5AE11E5FF}" srcId="{7543063A-3372-42CB-BC1B-A0C99800C482}" destId="{D117F736-E3AA-498F-B6A3-BDC375CC566D}" srcOrd="1" destOrd="0" parTransId="{C0ADEB1A-92F4-44DC-B331-C74B2ABFE040}" sibTransId="{2E348086-2416-4D9F-AF0C-B376B996DEED}"/>
    <dgm:cxn modelId="{9F4B7985-9E04-44D6-90C6-7A0556EE40EE}" srcId="{D117F736-E3AA-498F-B6A3-BDC375CC566D}" destId="{CCCAD52C-2887-415A-A39D-8CE443766ED5}" srcOrd="0" destOrd="0" parTransId="{C01E4AD7-6246-41E3-97A4-B2CEE2356FFE}" sibTransId="{9AD3ED62-490D-40E9-A520-8D450B636ADE}"/>
    <dgm:cxn modelId="{CDB154F6-7DBA-46BB-81C8-72CB96BCDB8A}" srcId="{2D391915-DAE5-4D66-9C71-E561546A7877}" destId="{C08E18E2-7914-4FB0-95F8-A829866AA936}" srcOrd="0" destOrd="0" parTransId="{00E9F473-8551-411C-8BE3-CE709E677E8E}" sibTransId="{0025E325-2444-4630-809F-156B85345E30}"/>
    <dgm:cxn modelId="{A1017D4B-B502-41A9-91B3-8CEDCBED3C05}" srcId="{2881898D-D74D-43DE-BB2F-FD1E4BE5471A}" destId="{41AC0CD1-5BCE-4C85-B684-3B5CDE3C7BD9}" srcOrd="0" destOrd="0" parTransId="{670942ED-01E2-45F0-88C3-1E8C9A9EFBFC}" sibTransId="{047DCC36-37F8-4674-934E-380237723A2C}"/>
    <dgm:cxn modelId="{084C0C16-365E-4EA5-8D10-34E0E7A51F2F}" type="presOf" srcId="{D117F736-E3AA-498F-B6A3-BDC375CC566D}" destId="{DAD7778A-7A8D-41DE-8D2A-0B5A1948A940}" srcOrd="0" destOrd="0" presId="urn:microsoft.com/office/officeart/2005/8/layout/vList5"/>
    <dgm:cxn modelId="{AD896E74-CFC5-4AE9-9289-56EB60217480}" srcId="{7543063A-3372-42CB-BC1B-A0C99800C482}" destId="{2D391915-DAE5-4D66-9C71-E561546A7877}" srcOrd="4" destOrd="0" parTransId="{05831D46-AD30-4914-A825-3BB08D7DD93D}" sibTransId="{AB073A09-8E39-4CC3-8216-C02C4B781B2C}"/>
    <dgm:cxn modelId="{BF72D907-F1F4-4F3C-AA26-AF2CFE361E8B}" type="presOf" srcId="{7543063A-3372-42CB-BC1B-A0C99800C482}" destId="{F899EA1D-59C4-40F5-A9FC-5818191342E4}" srcOrd="0" destOrd="0" presId="urn:microsoft.com/office/officeart/2005/8/layout/vList5"/>
    <dgm:cxn modelId="{27E21793-8F8C-4B02-B020-CE1A34C9B2DE}" srcId="{425A0077-CBA3-4F7E-BB9E-D6C14A944E68}" destId="{E66589DC-AB0F-47FC-B05E-DEA6FC67A6C0}" srcOrd="0" destOrd="0" parTransId="{D100F9D9-C0FD-410D-9C90-8AB0EA1C5D6F}" sibTransId="{323C2A6A-36CA-4F78-AB1C-181E0A62FCD2}"/>
    <dgm:cxn modelId="{B15BBE42-7145-4E5D-92A2-F87AB6611B98}" type="presOf" srcId="{C5DC7410-8129-493E-81AD-B9F493421B4A}" destId="{9E9C542E-270C-48B7-A4B8-6104655127AB}" srcOrd="0" destOrd="1" presId="urn:microsoft.com/office/officeart/2005/8/layout/vList5"/>
    <dgm:cxn modelId="{9006DA26-B7D7-49A3-93EA-FCD628D03439}" type="presOf" srcId="{2881898D-D74D-43DE-BB2F-FD1E4BE5471A}" destId="{7EAE04C2-39DA-4E48-B02E-79D59097BE62}" srcOrd="0" destOrd="0" presId="urn:microsoft.com/office/officeart/2005/8/layout/vList5"/>
    <dgm:cxn modelId="{DA2CBB59-1B21-4A5D-8705-0981AA2D29F9}" srcId="{D338CCE7-EFEF-45D6-9DE8-0D72A2677515}" destId="{3707CCC3-948B-482D-83B2-07DB3ECFFF45}" srcOrd="0" destOrd="0" parTransId="{A5B8CD13-58E1-46E9-BBCB-92424896DF18}" sibTransId="{0A30F029-C9CF-42AB-BCFA-955C58688E07}"/>
    <dgm:cxn modelId="{50ED5A30-7384-4131-8501-A1081692E027}" srcId="{7543063A-3372-42CB-BC1B-A0C99800C482}" destId="{D338CCE7-EFEF-45D6-9DE8-0D72A2677515}" srcOrd="2" destOrd="0" parTransId="{CDB687BE-FF86-4C59-82D0-AB09E690A51B}" sibTransId="{4CC4FB8A-1E98-480A-8E9A-B33BA31ACCFE}"/>
    <dgm:cxn modelId="{4EF4B043-EE1A-4EE2-8616-75AF8ACCAE04}" srcId="{7543063A-3372-42CB-BC1B-A0C99800C482}" destId="{2881898D-D74D-43DE-BB2F-FD1E4BE5471A}" srcOrd="0" destOrd="0" parTransId="{7CF9C9BE-FF1A-45A6-ADD8-991EC25863FA}" sibTransId="{97958650-82B0-49C2-98FA-C1176CCD6EC7}"/>
    <dgm:cxn modelId="{CE1183E9-8960-4D89-B5A5-ADAD9BA56CA1}" srcId="{2D391915-DAE5-4D66-9C71-E561546A7877}" destId="{C5DC7410-8129-493E-81AD-B9F493421B4A}" srcOrd="1" destOrd="0" parTransId="{B2346A0B-4776-44EB-8B67-6BA4BAB257B4}" sibTransId="{0BF9560B-9D8B-4A4B-99EC-0BDA264508D3}"/>
    <dgm:cxn modelId="{A7C7CED7-A6DC-43AE-8206-63B9C8A7D0AC}" srcId="{C692EDD3-ADDF-450B-B61D-E7B28E480387}" destId="{C49A315C-4ED5-4449-9638-85B993230CA1}" srcOrd="0" destOrd="0" parTransId="{B1C92DA7-A7B5-4CB3-A8AC-08F1E5EB27A3}" sibTransId="{9F5C9C36-D6B0-4681-A77D-C4C87CCFEA3E}"/>
    <dgm:cxn modelId="{915BDBC1-315F-48B0-97D7-3827E490410F}" srcId="{D338CCE7-EFEF-45D6-9DE8-0D72A2677515}" destId="{D85B4138-EB9F-4A71-A6F9-9DA408996B83}" srcOrd="1" destOrd="0" parTransId="{53C7E0DF-B1C9-4939-9489-6C613B61FA49}" sibTransId="{904D6B89-D732-4739-87FD-E50828A7DDFD}"/>
    <dgm:cxn modelId="{93005A4C-1E10-4F8A-B979-1CCF8A5DF040}" type="presOf" srcId="{C49A315C-4ED5-4449-9638-85B993230CA1}" destId="{12B8432F-83E5-4592-8BFC-3D719F4EA885}" srcOrd="0" destOrd="0" presId="urn:microsoft.com/office/officeart/2005/8/layout/vList5"/>
    <dgm:cxn modelId="{FD506522-6EE9-413E-AFE9-DDAF6D7E28A9}" type="presOf" srcId="{2D391915-DAE5-4D66-9C71-E561546A7877}" destId="{C165E77C-A1D5-499B-AB99-C7081700CFFA}" srcOrd="0" destOrd="0" presId="urn:microsoft.com/office/officeart/2005/8/layout/vList5"/>
    <dgm:cxn modelId="{6D0BAF13-B742-4B42-BCC8-4017452C88B9}" type="presOf" srcId="{C692EDD3-ADDF-450B-B61D-E7B28E480387}" destId="{92CE8BFD-3408-4A2E-8E6B-4E4ECFAD1C0F}" srcOrd="0" destOrd="0" presId="urn:microsoft.com/office/officeart/2005/8/layout/vList5"/>
    <dgm:cxn modelId="{8F395476-B740-4A3E-BC64-D25802CF1C25}" type="presOf" srcId="{3707CCC3-948B-482D-83B2-07DB3ECFFF45}" destId="{7C354C0C-34D0-4F9A-B04A-A5EC6344E3BC}" srcOrd="0" destOrd="0" presId="urn:microsoft.com/office/officeart/2005/8/layout/vList5"/>
    <dgm:cxn modelId="{9DEC0525-4A6F-4FBF-9E34-FF5A60546C9F}" type="presOf" srcId="{D85B4138-EB9F-4A71-A6F9-9DA408996B83}" destId="{7C354C0C-34D0-4F9A-B04A-A5EC6344E3BC}" srcOrd="0" destOrd="1" presId="urn:microsoft.com/office/officeart/2005/8/layout/vList5"/>
    <dgm:cxn modelId="{99089511-716D-4FCD-8CE1-2660C61B084F}" srcId="{7543063A-3372-42CB-BC1B-A0C99800C482}" destId="{425A0077-CBA3-4F7E-BB9E-D6C14A944E68}" srcOrd="3" destOrd="0" parTransId="{9BA27E13-3E01-46F1-B4B2-011436883257}" sibTransId="{DE7A0740-28BE-465C-AB31-8969BF277AD9}"/>
    <dgm:cxn modelId="{9441D7D2-A829-4386-981F-221356D0EA8B}" type="presOf" srcId="{C08E18E2-7914-4FB0-95F8-A829866AA936}" destId="{9E9C542E-270C-48B7-A4B8-6104655127AB}" srcOrd="0" destOrd="0" presId="urn:microsoft.com/office/officeart/2005/8/layout/vList5"/>
    <dgm:cxn modelId="{BD415EC7-954C-44CC-B3F0-E679613AE9C1}" type="presOf" srcId="{425A0077-CBA3-4F7E-BB9E-D6C14A944E68}" destId="{266F67FC-1F09-4980-B06C-CB1F0BA076C6}" srcOrd="0" destOrd="0" presId="urn:microsoft.com/office/officeart/2005/8/layout/vList5"/>
    <dgm:cxn modelId="{30DA1E62-C958-4427-B4BB-455E8C1A536C}" type="presOf" srcId="{CCCAD52C-2887-415A-A39D-8CE443766ED5}" destId="{DC724F09-5421-47BA-B5F1-7BF5A80C2022}" srcOrd="0" destOrd="0" presId="urn:microsoft.com/office/officeart/2005/8/layout/vList5"/>
    <dgm:cxn modelId="{2F9AEF5F-8147-4613-92F2-6A7AD86F1B6F}" type="presOf" srcId="{D338CCE7-EFEF-45D6-9DE8-0D72A2677515}" destId="{7121AE9E-8EE9-4557-B862-9960B3C75E79}" srcOrd="0" destOrd="0" presId="urn:microsoft.com/office/officeart/2005/8/layout/vList5"/>
    <dgm:cxn modelId="{7C79DDD5-FE15-4CF0-A2FD-9B15611EF89D}" type="presParOf" srcId="{F899EA1D-59C4-40F5-A9FC-5818191342E4}" destId="{60BD0DC3-BE3B-43FC-8B56-D95B01F7F723}" srcOrd="0" destOrd="0" presId="urn:microsoft.com/office/officeart/2005/8/layout/vList5"/>
    <dgm:cxn modelId="{2C7F1B1F-889F-4E99-8C57-94622993FC16}" type="presParOf" srcId="{60BD0DC3-BE3B-43FC-8B56-D95B01F7F723}" destId="{7EAE04C2-39DA-4E48-B02E-79D59097BE62}" srcOrd="0" destOrd="0" presId="urn:microsoft.com/office/officeart/2005/8/layout/vList5"/>
    <dgm:cxn modelId="{A0C8BE34-9A11-4ECE-96C5-2C2FEDF29EA8}" type="presParOf" srcId="{60BD0DC3-BE3B-43FC-8B56-D95B01F7F723}" destId="{E55EDCB1-D21D-4CEF-8E94-2D4FE5BE1DB6}" srcOrd="1" destOrd="0" presId="urn:microsoft.com/office/officeart/2005/8/layout/vList5"/>
    <dgm:cxn modelId="{5E0B79D3-880E-4E84-8B3E-4CDB50804508}" type="presParOf" srcId="{F899EA1D-59C4-40F5-A9FC-5818191342E4}" destId="{44A5E98B-D7B4-4CB0-83DB-13E7AD8AC99B}" srcOrd="1" destOrd="0" presId="urn:microsoft.com/office/officeart/2005/8/layout/vList5"/>
    <dgm:cxn modelId="{F4780003-D898-4BD4-8A7C-1CDA58DFB750}" type="presParOf" srcId="{F899EA1D-59C4-40F5-A9FC-5818191342E4}" destId="{F451398D-DFAC-444D-8914-B53957B3C6BC}" srcOrd="2" destOrd="0" presId="urn:microsoft.com/office/officeart/2005/8/layout/vList5"/>
    <dgm:cxn modelId="{5C556261-090E-430A-A654-F2EA875AEC61}" type="presParOf" srcId="{F451398D-DFAC-444D-8914-B53957B3C6BC}" destId="{DAD7778A-7A8D-41DE-8D2A-0B5A1948A940}" srcOrd="0" destOrd="0" presId="urn:microsoft.com/office/officeart/2005/8/layout/vList5"/>
    <dgm:cxn modelId="{2C830D16-A7BA-4AF1-ABCB-C3BE583C0659}" type="presParOf" srcId="{F451398D-DFAC-444D-8914-B53957B3C6BC}" destId="{DC724F09-5421-47BA-B5F1-7BF5A80C2022}" srcOrd="1" destOrd="0" presId="urn:microsoft.com/office/officeart/2005/8/layout/vList5"/>
    <dgm:cxn modelId="{67FC5143-649E-4A33-BF57-95D56FAA11F7}" type="presParOf" srcId="{F899EA1D-59C4-40F5-A9FC-5818191342E4}" destId="{F913360B-E9B2-46DF-9025-F0577FE977F1}" srcOrd="3" destOrd="0" presId="urn:microsoft.com/office/officeart/2005/8/layout/vList5"/>
    <dgm:cxn modelId="{567ADF53-8E1F-4889-A72A-14A4A8067078}" type="presParOf" srcId="{F899EA1D-59C4-40F5-A9FC-5818191342E4}" destId="{B129014C-C0D3-4937-922E-B9F0AAD8AE2C}" srcOrd="4" destOrd="0" presId="urn:microsoft.com/office/officeart/2005/8/layout/vList5"/>
    <dgm:cxn modelId="{1A65962D-6E21-4E7A-97FD-39F824E3F9E8}" type="presParOf" srcId="{B129014C-C0D3-4937-922E-B9F0AAD8AE2C}" destId="{7121AE9E-8EE9-4557-B862-9960B3C75E79}" srcOrd="0" destOrd="0" presId="urn:microsoft.com/office/officeart/2005/8/layout/vList5"/>
    <dgm:cxn modelId="{5E962F65-8F22-49A4-BF62-68044AD26ADC}" type="presParOf" srcId="{B129014C-C0D3-4937-922E-B9F0AAD8AE2C}" destId="{7C354C0C-34D0-4F9A-B04A-A5EC6344E3BC}" srcOrd="1" destOrd="0" presId="urn:microsoft.com/office/officeart/2005/8/layout/vList5"/>
    <dgm:cxn modelId="{7BA1D08C-345A-4AA7-AC9A-81DAF284BA8B}" type="presParOf" srcId="{F899EA1D-59C4-40F5-A9FC-5818191342E4}" destId="{66C960E2-65E3-41F1-818C-8C1E787DBF5F}" srcOrd="5" destOrd="0" presId="urn:microsoft.com/office/officeart/2005/8/layout/vList5"/>
    <dgm:cxn modelId="{AD2B11C6-1E20-486E-856A-4330299F639B}" type="presParOf" srcId="{F899EA1D-59C4-40F5-A9FC-5818191342E4}" destId="{3C84ABEE-D7B9-491A-BB10-4E7BA12534D9}" srcOrd="6" destOrd="0" presId="urn:microsoft.com/office/officeart/2005/8/layout/vList5"/>
    <dgm:cxn modelId="{E46AADFF-DF74-4A4F-A06F-6EB3E500C73E}" type="presParOf" srcId="{3C84ABEE-D7B9-491A-BB10-4E7BA12534D9}" destId="{266F67FC-1F09-4980-B06C-CB1F0BA076C6}" srcOrd="0" destOrd="0" presId="urn:microsoft.com/office/officeart/2005/8/layout/vList5"/>
    <dgm:cxn modelId="{654CEAE1-B8FC-4477-A273-009A3EEE217A}" type="presParOf" srcId="{3C84ABEE-D7B9-491A-BB10-4E7BA12534D9}" destId="{D95A1DD8-2D6A-4446-A0F8-1B007CBFD3DF}" srcOrd="1" destOrd="0" presId="urn:microsoft.com/office/officeart/2005/8/layout/vList5"/>
    <dgm:cxn modelId="{3615480A-AAD9-4EF6-AC4A-32DD79C421E0}" type="presParOf" srcId="{F899EA1D-59C4-40F5-A9FC-5818191342E4}" destId="{4AADE48E-A66F-4DF9-B669-7F94A5D3F691}" srcOrd="7" destOrd="0" presId="urn:microsoft.com/office/officeart/2005/8/layout/vList5"/>
    <dgm:cxn modelId="{1AE214EC-5877-4D69-A783-26266ED5E3E8}" type="presParOf" srcId="{F899EA1D-59C4-40F5-A9FC-5818191342E4}" destId="{17D8F14F-E130-4A34-A71B-C7401E91FBD0}" srcOrd="8" destOrd="0" presId="urn:microsoft.com/office/officeart/2005/8/layout/vList5"/>
    <dgm:cxn modelId="{9AD0FF30-A89F-4047-A156-5315D5224F0E}" type="presParOf" srcId="{17D8F14F-E130-4A34-A71B-C7401E91FBD0}" destId="{C165E77C-A1D5-499B-AB99-C7081700CFFA}" srcOrd="0" destOrd="0" presId="urn:microsoft.com/office/officeart/2005/8/layout/vList5"/>
    <dgm:cxn modelId="{1626D0DF-1CE6-4FC9-BCEC-0254D6440BB5}" type="presParOf" srcId="{17D8F14F-E130-4A34-A71B-C7401E91FBD0}" destId="{9E9C542E-270C-48B7-A4B8-6104655127AB}" srcOrd="1" destOrd="0" presId="urn:microsoft.com/office/officeart/2005/8/layout/vList5"/>
    <dgm:cxn modelId="{A1F44DE6-B6AB-43D1-A198-EC3F65484D62}" type="presParOf" srcId="{F899EA1D-59C4-40F5-A9FC-5818191342E4}" destId="{0A0B1588-5A20-48EA-BFCD-D577F5213296}" srcOrd="9" destOrd="0" presId="urn:microsoft.com/office/officeart/2005/8/layout/vList5"/>
    <dgm:cxn modelId="{1DDBDB06-DA75-4225-B2F5-81F1851A2645}" type="presParOf" srcId="{F899EA1D-59C4-40F5-A9FC-5818191342E4}" destId="{852E074A-8F42-4CF2-9997-B3B0C7ECFA17}" srcOrd="10" destOrd="0" presId="urn:microsoft.com/office/officeart/2005/8/layout/vList5"/>
    <dgm:cxn modelId="{110B1FF0-17A3-4652-803F-98573F3D33F0}" type="presParOf" srcId="{852E074A-8F42-4CF2-9997-B3B0C7ECFA17}" destId="{92CE8BFD-3408-4A2E-8E6B-4E4ECFAD1C0F}" srcOrd="0" destOrd="0" presId="urn:microsoft.com/office/officeart/2005/8/layout/vList5"/>
    <dgm:cxn modelId="{22482EC9-BBCE-4357-98E6-A205BBB128B3}" type="presParOf" srcId="{852E074A-8F42-4CF2-9997-B3B0C7ECFA17}" destId="{12B8432F-83E5-4592-8BFC-3D719F4EA885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084DE3-D286-4365-BEA3-F30DCF813817}">
      <dsp:nvSpPr>
        <dsp:cNvPr id="0" name=""/>
        <dsp:cNvSpPr/>
      </dsp:nvSpPr>
      <dsp:spPr>
        <a:xfrm>
          <a:off x="154119" y="3493"/>
          <a:ext cx="2705839" cy="1623503"/>
        </a:xfrm>
        <a:prstGeom prst="flowChartAlternateProcess">
          <a:avLst/>
        </a:prstGeom>
        <a:solidFill>
          <a:schemeClr val="accent4">
            <a:lumMod val="20000"/>
            <a:lumOff val="80000"/>
          </a:schemeClr>
        </a:solidFill>
        <a:ln w="34925" cap="flat" cmpd="sng" algn="in">
          <a:solidFill>
            <a:schemeClr val="accent4">
              <a:lumMod val="20000"/>
              <a:lumOff val="8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NGO Head</a:t>
          </a:r>
        </a:p>
      </dsp:txBody>
      <dsp:txXfrm>
        <a:off x="233370" y="82744"/>
        <a:ext cx="2547337" cy="1465001"/>
      </dsp:txXfrm>
    </dsp:sp>
    <dsp:sp modelId="{74460F6D-A87E-46DA-B274-89A3E2D59160}">
      <dsp:nvSpPr>
        <dsp:cNvPr id="0" name=""/>
        <dsp:cNvSpPr/>
      </dsp:nvSpPr>
      <dsp:spPr>
        <a:xfrm>
          <a:off x="3130542" y="3493"/>
          <a:ext cx="2705839" cy="1623503"/>
        </a:xfrm>
        <a:prstGeom prst="flowChartAlternateProcess">
          <a:avLst/>
        </a:prstGeom>
        <a:solidFill>
          <a:schemeClr val="accent4">
            <a:lumMod val="20000"/>
            <a:lumOff val="80000"/>
          </a:schemeClr>
        </a:solidFill>
        <a:ln w="34925" cap="flat" cmpd="sng" algn="in">
          <a:solidFill>
            <a:schemeClr val="accent4">
              <a:lumMod val="20000"/>
              <a:lumOff val="8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Project Manager</a:t>
          </a:r>
        </a:p>
      </dsp:txBody>
      <dsp:txXfrm>
        <a:off x="3209793" y="82744"/>
        <a:ext cx="2547337" cy="1465001"/>
      </dsp:txXfrm>
    </dsp:sp>
    <dsp:sp modelId="{21678C91-8486-4EF9-A60C-C2AC217CBDF1}">
      <dsp:nvSpPr>
        <dsp:cNvPr id="0" name=""/>
        <dsp:cNvSpPr/>
      </dsp:nvSpPr>
      <dsp:spPr>
        <a:xfrm>
          <a:off x="6106966" y="3493"/>
          <a:ext cx="2705839" cy="1623503"/>
        </a:xfrm>
        <a:prstGeom prst="flowChartAlternateProcess">
          <a:avLst/>
        </a:prstGeom>
        <a:solidFill>
          <a:schemeClr val="accent4">
            <a:lumMod val="20000"/>
            <a:lumOff val="80000"/>
          </a:schemeClr>
        </a:solidFill>
        <a:ln w="34925" cap="flat" cmpd="sng" algn="in">
          <a:solidFill>
            <a:schemeClr val="accent4">
              <a:lumMod val="20000"/>
              <a:lumOff val="8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Scholarship Committee </a:t>
          </a:r>
        </a:p>
      </dsp:txBody>
      <dsp:txXfrm>
        <a:off x="6186217" y="82744"/>
        <a:ext cx="2547337" cy="1465001"/>
      </dsp:txXfrm>
    </dsp:sp>
    <dsp:sp modelId="{4D1F4D85-62F8-4438-986D-3184DC400CFF}">
      <dsp:nvSpPr>
        <dsp:cNvPr id="0" name=""/>
        <dsp:cNvSpPr/>
      </dsp:nvSpPr>
      <dsp:spPr>
        <a:xfrm>
          <a:off x="154119" y="1897581"/>
          <a:ext cx="2705839" cy="1623503"/>
        </a:xfrm>
        <a:prstGeom prst="flowChartAlternateProcess">
          <a:avLst/>
        </a:prstGeom>
        <a:solidFill>
          <a:schemeClr val="accent1">
            <a:lumMod val="90000"/>
          </a:schemeClr>
        </a:solidFill>
        <a:ln w="34925" cap="flat" cmpd="sng" algn="in">
          <a:solidFill>
            <a:schemeClr val="accent4">
              <a:lumMod val="20000"/>
              <a:lumOff val="8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 dirty="0" err="1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Yön</a:t>
          </a:r>
          <a:r>
            <a:rPr lang="en-US" sz="3100" kern="1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-Der</a:t>
          </a:r>
        </a:p>
      </dsp:txBody>
      <dsp:txXfrm>
        <a:off x="233370" y="1976832"/>
        <a:ext cx="2547337" cy="1465001"/>
      </dsp:txXfrm>
    </dsp:sp>
    <dsp:sp modelId="{AC4A1DCF-C8EF-42C2-8484-31B83868BAF0}">
      <dsp:nvSpPr>
        <dsp:cNvPr id="0" name=""/>
        <dsp:cNvSpPr/>
      </dsp:nvSpPr>
      <dsp:spPr>
        <a:xfrm>
          <a:off x="3130542" y="1944452"/>
          <a:ext cx="2705839" cy="1623503"/>
        </a:xfrm>
        <a:prstGeom prst="flowChartAlternateProcess">
          <a:avLst/>
        </a:prstGeom>
        <a:solidFill>
          <a:schemeClr val="accent1">
            <a:lumMod val="90000"/>
          </a:schemeClr>
        </a:solidFill>
        <a:ln w="34925" cap="flat" cmpd="sng" algn="in">
          <a:solidFill>
            <a:schemeClr val="accent4">
              <a:lumMod val="40000"/>
              <a:lumOff val="6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Scholarship Holder</a:t>
          </a:r>
        </a:p>
      </dsp:txBody>
      <dsp:txXfrm>
        <a:off x="3209793" y="2023703"/>
        <a:ext cx="2547337" cy="1465001"/>
      </dsp:txXfrm>
    </dsp:sp>
    <dsp:sp modelId="{169170B0-61EA-4B70-BB8A-C5B3D14AB371}">
      <dsp:nvSpPr>
        <dsp:cNvPr id="0" name=""/>
        <dsp:cNvSpPr/>
      </dsp:nvSpPr>
      <dsp:spPr>
        <a:xfrm>
          <a:off x="6176668" y="1944452"/>
          <a:ext cx="2705839" cy="1623503"/>
        </a:xfrm>
        <a:prstGeom prst="flowChartAlternateProcess">
          <a:avLst/>
        </a:prstGeom>
        <a:solidFill>
          <a:schemeClr val="accent1">
            <a:lumMod val="90000"/>
          </a:schemeClr>
        </a:solidFill>
        <a:ln w="34925" cap="flat" cmpd="sng" algn="in">
          <a:solidFill>
            <a:schemeClr val="accent4">
              <a:lumMod val="40000"/>
              <a:lumOff val="6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Volunteer</a:t>
          </a:r>
        </a:p>
      </dsp:txBody>
      <dsp:txXfrm>
        <a:off x="6255919" y="2023703"/>
        <a:ext cx="2547337" cy="1465001"/>
      </dsp:txXfrm>
    </dsp:sp>
    <dsp:sp modelId="{FE8AA9FD-0213-403A-AFBA-98A3B3B319FD}">
      <dsp:nvSpPr>
        <dsp:cNvPr id="0" name=""/>
        <dsp:cNvSpPr/>
      </dsp:nvSpPr>
      <dsp:spPr>
        <a:xfrm>
          <a:off x="211022" y="3795159"/>
          <a:ext cx="2705839" cy="1623503"/>
        </a:xfrm>
        <a:prstGeom prst="flowChartAlternateProcess">
          <a:avLst/>
        </a:prstGeom>
        <a:solidFill>
          <a:schemeClr val="accent2">
            <a:lumMod val="75000"/>
          </a:schemeClr>
        </a:solidFill>
        <a:ln w="34925" cap="flat" cmpd="sng" algn="in">
          <a:solidFill>
            <a:schemeClr val="accent2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Schoolmaster</a:t>
          </a:r>
        </a:p>
      </dsp:txBody>
      <dsp:txXfrm>
        <a:off x="290273" y="3874410"/>
        <a:ext cx="2547337" cy="1465001"/>
      </dsp:txXfrm>
    </dsp:sp>
    <dsp:sp modelId="{CB6456C9-7A41-49F5-AE57-E095CC73B376}">
      <dsp:nvSpPr>
        <dsp:cNvPr id="0" name=""/>
        <dsp:cNvSpPr/>
      </dsp:nvSpPr>
      <dsp:spPr>
        <a:xfrm>
          <a:off x="3130542" y="3795163"/>
          <a:ext cx="2705839" cy="1623503"/>
        </a:xfrm>
        <a:prstGeom prst="flowChartAlternateProcess">
          <a:avLst/>
        </a:prstGeom>
        <a:solidFill>
          <a:schemeClr val="accent2">
            <a:lumMod val="75000"/>
          </a:schemeClr>
        </a:solidFill>
        <a:ln w="34925" cap="flat" cmpd="sng" algn="in">
          <a:solidFill>
            <a:schemeClr val="accent2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Host School Teacher</a:t>
          </a:r>
        </a:p>
      </dsp:txBody>
      <dsp:txXfrm>
        <a:off x="3209793" y="3874414"/>
        <a:ext cx="2547337" cy="1465001"/>
      </dsp:txXfrm>
    </dsp:sp>
    <dsp:sp modelId="{CD17E010-831E-4A24-A818-7EBC38BD9B88}">
      <dsp:nvSpPr>
        <dsp:cNvPr id="0" name=""/>
        <dsp:cNvSpPr/>
      </dsp:nvSpPr>
      <dsp:spPr>
        <a:xfrm>
          <a:off x="6148555" y="3795163"/>
          <a:ext cx="2705839" cy="1623503"/>
        </a:xfrm>
        <a:prstGeom prst="flowChartAlternateProcess">
          <a:avLst/>
        </a:prstGeom>
        <a:solidFill>
          <a:schemeClr val="accent2">
            <a:lumMod val="75000"/>
          </a:schemeClr>
        </a:solidFill>
        <a:ln w="34925" cap="flat" cmpd="sng" algn="in">
          <a:solidFill>
            <a:schemeClr val="accent2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Student</a:t>
          </a:r>
        </a:p>
      </dsp:txBody>
      <dsp:txXfrm>
        <a:off x="6227806" y="3874414"/>
        <a:ext cx="2547337" cy="146500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55EDCB1-D21D-4CEF-8E94-2D4FE5BE1DB6}">
      <dsp:nvSpPr>
        <dsp:cNvPr id="0" name=""/>
        <dsp:cNvSpPr/>
      </dsp:nvSpPr>
      <dsp:spPr>
        <a:xfrm rot="5400000">
          <a:off x="6053240" y="-2576948"/>
          <a:ext cx="693208" cy="6023383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/>
            <a:t>Login and Logout, the registration procedures and the session parameters</a:t>
          </a:r>
        </a:p>
      </dsp:txBody>
      <dsp:txXfrm rot="-5400000">
        <a:off x="3388153" y="121979"/>
        <a:ext cx="5989543" cy="625528"/>
      </dsp:txXfrm>
    </dsp:sp>
    <dsp:sp modelId="{7EAE04C2-39DA-4E48-B02E-79D59097BE62}">
      <dsp:nvSpPr>
        <dsp:cNvPr id="0" name=""/>
        <dsp:cNvSpPr/>
      </dsp:nvSpPr>
      <dsp:spPr>
        <a:xfrm>
          <a:off x="0" y="1488"/>
          <a:ext cx="3388152" cy="86651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76200" rIns="152400" bIns="762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4000" kern="1200" dirty="0" err="1">
              <a:solidFill>
                <a:schemeClr val="tx1"/>
              </a:solidFill>
            </a:rPr>
            <a:t>Account</a:t>
          </a:r>
          <a:endParaRPr lang="en-US" sz="4000" kern="1200" dirty="0">
            <a:solidFill>
              <a:schemeClr val="tx1"/>
            </a:solidFill>
          </a:endParaRPr>
        </a:p>
      </dsp:txBody>
      <dsp:txXfrm>
        <a:off x="42300" y="43788"/>
        <a:ext cx="3303552" cy="781910"/>
      </dsp:txXfrm>
    </dsp:sp>
    <dsp:sp modelId="{DC724F09-5421-47BA-B5F1-7BF5A80C2022}">
      <dsp:nvSpPr>
        <dsp:cNvPr id="0" name=""/>
        <dsp:cNvSpPr/>
      </dsp:nvSpPr>
      <dsp:spPr>
        <a:xfrm rot="5400000">
          <a:off x="6053240" y="-1667112"/>
          <a:ext cx="693208" cy="6023383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tr-TR" sz="2000" kern="1200" dirty="0"/>
            <a:t>S</a:t>
          </a:r>
          <a:r>
            <a:rPr lang="en-US" sz="2000" kern="1200" dirty="0"/>
            <a:t>ender / receiver functionalities, date &amp; time information of the message sent or received</a:t>
          </a:r>
        </a:p>
      </dsp:txBody>
      <dsp:txXfrm rot="-5400000">
        <a:off x="3388153" y="1031815"/>
        <a:ext cx="5989543" cy="625528"/>
      </dsp:txXfrm>
    </dsp:sp>
    <dsp:sp modelId="{DAD7778A-7A8D-41DE-8D2A-0B5A1948A940}">
      <dsp:nvSpPr>
        <dsp:cNvPr id="0" name=""/>
        <dsp:cNvSpPr/>
      </dsp:nvSpPr>
      <dsp:spPr>
        <a:xfrm>
          <a:off x="0" y="911324"/>
          <a:ext cx="3388152" cy="86651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76200" rIns="152400" bIns="762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dirty="0">
              <a:solidFill>
                <a:schemeClr val="tx1"/>
              </a:solidFill>
            </a:rPr>
            <a:t>Message </a:t>
          </a:r>
        </a:p>
      </dsp:txBody>
      <dsp:txXfrm>
        <a:off x="42300" y="953624"/>
        <a:ext cx="3303552" cy="781910"/>
      </dsp:txXfrm>
    </dsp:sp>
    <dsp:sp modelId="{7C354C0C-34D0-4F9A-B04A-A5EC6344E3BC}">
      <dsp:nvSpPr>
        <dsp:cNvPr id="0" name=""/>
        <dsp:cNvSpPr/>
      </dsp:nvSpPr>
      <dsp:spPr>
        <a:xfrm rot="5400000">
          <a:off x="6053240" y="-757276"/>
          <a:ext cx="693208" cy="6023383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tr-TR" sz="2000" kern="1200" dirty="0"/>
            <a:t>D</a:t>
          </a:r>
          <a:r>
            <a:rPr lang="en-US" sz="2000" kern="1200" dirty="0" err="1"/>
            <a:t>isplaying</a:t>
          </a:r>
          <a:r>
            <a:rPr lang="en-US" sz="2000" kern="1200" dirty="0"/>
            <a:t> profile information of the current user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tr-TR" sz="2000" kern="1200" dirty="0"/>
            <a:t>Updates</a:t>
          </a:r>
          <a:r>
            <a:rPr lang="en-US" sz="2000" kern="1200" dirty="0"/>
            <a:t> his/her profile information</a:t>
          </a:r>
        </a:p>
      </dsp:txBody>
      <dsp:txXfrm rot="-5400000">
        <a:off x="3388153" y="1941651"/>
        <a:ext cx="5989543" cy="625528"/>
      </dsp:txXfrm>
    </dsp:sp>
    <dsp:sp modelId="{7121AE9E-8EE9-4557-B862-9960B3C75E79}">
      <dsp:nvSpPr>
        <dsp:cNvPr id="0" name=""/>
        <dsp:cNvSpPr/>
      </dsp:nvSpPr>
      <dsp:spPr>
        <a:xfrm>
          <a:off x="0" y="1821160"/>
          <a:ext cx="3388152" cy="86651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76200" rIns="152400" bIns="762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dirty="0">
              <a:solidFill>
                <a:schemeClr val="tx1"/>
              </a:solidFill>
            </a:rPr>
            <a:t>Profile</a:t>
          </a:r>
        </a:p>
      </dsp:txBody>
      <dsp:txXfrm>
        <a:off x="42300" y="1863460"/>
        <a:ext cx="3303552" cy="781910"/>
      </dsp:txXfrm>
    </dsp:sp>
    <dsp:sp modelId="{D95A1DD8-2D6A-4446-A0F8-1B007CBFD3DF}">
      <dsp:nvSpPr>
        <dsp:cNvPr id="0" name=""/>
        <dsp:cNvSpPr/>
      </dsp:nvSpPr>
      <dsp:spPr>
        <a:xfrm rot="5400000">
          <a:off x="6053240" y="152559"/>
          <a:ext cx="693208" cy="6023383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tr-TR" sz="2000" kern="1200" dirty="0"/>
            <a:t>C</a:t>
          </a:r>
          <a:r>
            <a:rPr lang="en-US" sz="2000" kern="1200" dirty="0" err="1"/>
            <a:t>reating</a:t>
          </a:r>
          <a:r>
            <a:rPr lang="en-US" sz="2000" kern="1200" dirty="0"/>
            <a:t> a project,</a:t>
          </a:r>
          <a:r>
            <a:rPr lang="tr-TR" sz="2000" kern="1200" dirty="0"/>
            <a:t> </a:t>
          </a:r>
          <a:r>
            <a:rPr lang="en-US" sz="2000" kern="1200" dirty="0"/>
            <a:t>updating projects, displaying project details, evaluating projects</a:t>
          </a:r>
        </a:p>
      </dsp:txBody>
      <dsp:txXfrm rot="-5400000">
        <a:off x="3388153" y="2851486"/>
        <a:ext cx="5989543" cy="625528"/>
      </dsp:txXfrm>
    </dsp:sp>
    <dsp:sp modelId="{266F67FC-1F09-4980-B06C-CB1F0BA076C6}">
      <dsp:nvSpPr>
        <dsp:cNvPr id="0" name=""/>
        <dsp:cNvSpPr/>
      </dsp:nvSpPr>
      <dsp:spPr>
        <a:xfrm>
          <a:off x="0" y="2730996"/>
          <a:ext cx="3388152" cy="86651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76200" rIns="152400" bIns="762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dirty="0">
              <a:solidFill>
                <a:schemeClr val="tx1"/>
              </a:solidFill>
            </a:rPr>
            <a:t>Project</a:t>
          </a:r>
        </a:p>
      </dsp:txBody>
      <dsp:txXfrm>
        <a:off x="42300" y="2773296"/>
        <a:ext cx="3303552" cy="781910"/>
      </dsp:txXfrm>
    </dsp:sp>
    <dsp:sp modelId="{9E9C542E-270C-48B7-A4B8-6104655127AB}">
      <dsp:nvSpPr>
        <dsp:cNvPr id="0" name=""/>
        <dsp:cNvSpPr/>
      </dsp:nvSpPr>
      <dsp:spPr>
        <a:xfrm rot="5400000">
          <a:off x="6053240" y="1062395"/>
          <a:ext cx="693208" cy="6023383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err="1"/>
            <a:t>Yön</a:t>
          </a:r>
          <a:r>
            <a:rPr lang="en-US" sz="2000" kern="1200" dirty="0"/>
            <a:t>-Der writes reports about Scholarship </a:t>
          </a:r>
          <a:r>
            <a:rPr lang="tr-TR" sz="2000" kern="1200" dirty="0"/>
            <a:t>H</a:t>
          </a:r>
          <a:r>
            <a:rPr lang="en-US" sz="2000" kern="1200" dirty="0"/>
            <a:t>older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/>
            <a:t>NGO Head and </a:t>
          </a:r>
          <a:r>
            <a:rPr lang="en-US" sz="2000" kern="1200" dirty="0" err="1"/>
            <a:t>Yön</a:t>
          </a:r>
          <a:r>
            <a:rPr lang="en-US" sz="2000" kern="1200" dirty="0"/>
            <a:t>-Der display the reports. </a:t>
          </a:r>
        </a:p>
      </dsp:txBody>
      <dsp:txXfrm rot="-5400000">
        <a:off x="3388153" y="3761322"/>
        <a:ext cx="5989543" cy="625528"/>
      </dsp:txXfrm>
    </dsp:sp>
    <dsp:sp modelId="{C165E77C-A1D5-499B-AB99-C7081700CFFA}">
      <dsp:nvSpPr>
        <dsp:cNvPr id="0" name=""/>
        <dsp:cNvSpPr/>
      </dsp:nvSpPr>
      <dsp:spPr>
        <a:xfrm>
          <a:off x="0" y="3640832"/>
          <a:ext cx="3388152" cy="86651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76200" rIns="152400" bIns="762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dirty="0">
              <a:solidFill>
                <a:schemeClr val="tx1"/>
              </a:solidFill>
            </a:rPr>
            <a:t>Report</a:t>
          </a:r>
        </a:p>
      </dsp:txBody>
      <dsp:txXfrm>
        <a:off x="42300" y="3683132"/>
        <a:ext cx="3303552" cy="781910"/>
      </dsp:txXfrm>
    </dsp:sp>
    <dsp:sp modelId="{12B8432F-83E5-4592-8BFC-3D719F4EA885}">
      <dsp:nvSpPr>
        <dsp:cNvPr id="0" name=""/>
        <dsp:cNvSpPr/>
      </dsp:nvSpPr>
      <dsp:spPr>
        <a:xfrm rot="5400000">
          <a:off x="6053240" y="1972231"/>
          <a:ext cx="693208" cy="6023383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/>
            <a:t>Listing, adding users and filtering them are provided.</a:t>
          </a:r>
        </a:p>
      </dsp:txBody>
      <dsp:txXfrm rot="-5400000">
        <a:off x="3388153" y="4671158"/>
        <a:ext cx="5989543" cy="625528"/>
      </dsp:txXfrm>
    </dsp:sp>
    <dsp:sp modelId="{92CE8BFD-3408-4A2E-8E6B-4E4ECFAD1C0F}">
      <dsp:nvSpPr>
        <dsp:cNvPr id="0" name=""/>
        <dsp:cNvSpPr/>
      </dsp:nvSpPr>
      <dsp:spPr>
        <a:xfrm>
          <a:off x="0" y="4550668"/>
          <a:ext cx="3388152" cy="86651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76200" rIns="152400" bIns="762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dirty="0">
              <a:solidFill>
                <a:schemeClr val="tx1"/>
              </a:solidFill>
            </a:rPr>
            <a:t>User </a:t>
          </a:r>
        </a:p>
      </dsp:txBody>
      <dsp:txXfrm>
        <a:off x="42300" y="4592968"/>
        <a:ext cx="3303552" cy="78191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 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C715D4-B0E1-4B26-BAAE-D8819DB096F1}" type="datetimeFigureOut">
              <a:rPr lang="tr-TR" smtClean="0"/>
              <a:t>11.06.2019</a:t>
            </a:fld>
            <a:endParaRPr lang="tr-TR"/>
          </a:p>
        </p:txBody>
      </p:sp>
      <p:sp>
        <p:nvSpPr>
          <p:cNvPr id="4" name="Slayt Resmi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AA9BC9-0F05-4166-9829-D9A52B0D508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3368818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9792E75D-C187-4A52-BCF3-F0760333CF7C}" type="datetimeFigureOut">
              <a:rPr lang="tr-TR" smtClean="0"/>
              <a:t>11.06.2019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C2838AEC-DC83-4748-A59B-0D82C992A9FB}" type="slidenum">
              <a:rPr lang="tr-TR" smtClean="0"/>
              <a:t>‹#›</a:t>
            </a:fld>
            <a:endParaRPr lang="tr-TR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15470152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792E75D-C187-4A52-BCF3-F0760333CF7C}" type="datetimeFigureOut">
              <a:rPr lang="tr-TR" smtClean="0"/>
              <a:t>11.06.2019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2838AEC-DC83-4748-A59B-0D82C992A9FB}" type="slidenum">
              <a:rPr lang="tr-TR" smtClean="0"/>
              <a:t>‹#›</a:t>
            </a:fld>
            <a:endParaRPr lang="tr-TR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0380197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2E75D-C187-4A52-BCF3-F0760333CF7C}" type="datetimeFigureOut">
              <a:rPr lang="tr-TR" smtClean="0"/>
              <a:t>11.06.2019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38AEC-DC83-4748-A59B-0D82C992A9FB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87036682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2E75D-C187-4A52-BCF3-F0760333CF7C}" type="datetimeFigureOut">
              <a:rPr lang="tr-TR" smtClean="0"/>
              <a:t>11.06.2019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38AEC-DC83-4748-A59B-0D82C992A9FB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295790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2E75D-C187-4A52-BCF3-F0760333CF7C}" type="datetimeFigureOut">
              <a:rPr lang="tr-TR" smtClean="0"/>
              <a:t>11.06.2019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38AEC-DC83-4748-A59B-0D82C992A9FB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6191317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Özel Düz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1D60AA7E-8060-4852-96AE-242E1ED2F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Veri Yer Tutucusu 2">
            <a:extLst>
              <a:ext uri="{FF2B5EF4-FFF2-40B4-BE49-F238E27FC236}">
                <a16:creationId xmlns:a16="http://schemas.microsoft.com/office/drawing/2014/main" id="{511F802C-D288-44AA-9063-B867875E3A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2E75D-C187-4A52-BCF3-F0760333CF7C}" type="datetimeFigureOut">
              <a:rPr lang="tr-TR" smtClean="0"/>
              <a:t>11.06.2019</a:t>
            </a:fld>
            <a:endParaRPr lang="tr-TR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AD19C2BF-A1AA-426B-874A-FD712AB6E3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E4D91431-0395-4767-8464-C54A82B6AC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38AEC-DC83-4748-A59B-0D82C992A9FB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7941025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792E75D-C187-4A52-BCF3-F0760333CF7C}" type="datetimeFigureOut">
              <a:rPr lang="tr-TR" smtClean="0"/>
              <a:t>11.06.2019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2838AEC-DC83-4748-A59B-0D82C992A9FB}" type="slidenum">
              <a:rPr lang="tr-TR" smtClean="0"/>
              <a:t>‹#›</a:t>
            </a:fld>
            <a:endParaRPr lang="tr-TR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19309252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2E75D-C187-4A52-BCF3-F0760333CF7C}" type="datetimeFigureOut">
              <a:rPr lang="tr-TR" smtClean="0"/>
              <a:t>11.06.2019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38AEC-DC83-4748-A59B-0D82C992A9FB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5729960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2E75D-C187-4A52-BCF3-F0760333CF7C}" type="datetimeFigureOut">
              <a:rPr lang="tr-TR" smtClean="0"/>
              <a:t>11.06.2019</a:t>
            </a:fld>
            <a:endParaRPr lang="tr-T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38AEC-DC83-4748-A59B-0D82C992A9FB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3119225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2E75D-C187-4A52-BCF3-F0760333CF7C}" type="datetimeFigureOut">
              <a:rPr lang="tr-TR" smtClean="0"/>
              <a:t>11.06.2019</a:t>
            </a:fld>
            <a:endParaRPr lang="tr-T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38AEC-DC83-4748-A59B-0D82C992A9FB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1992187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2E75D-C187-4A52-BCF3-F0760333CF7C}" type="datetimeFigureOut">
              <a:rPr lang="tr-TR" smtClean="0"/>
              <a:t>11.06.2019</a:t>
            </a:fld>
            <a:endParaRPr lang="tr-T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38AEC-DC83-4748-A59B-0D82C992A9FB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49879297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792E75D-C187-4A52-BCF3-F0760333CF7C}" type="datetimeFigureOut">
              <a:rPr lang="tr-TR" smtClean="0"/>
              <a:t>11.06.2019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2838AEC-DC83-4748-A59B-0D82C992A9FB}" type="slidenum">
              <a:rPr lang="tr-TR" smtClean="0"/>
              <a:t>‹#›</a:t>
            </a:fld>
            <a:endParaRPr lang="tr-TR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59112405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9792E75D-C187-4A52-BCF3-F0760333CF7C}" type="datetimeFigureOut">
              <a:rPr lang="tr-TR" smtClean="0"/>
              <a:t>11.06.2019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C2838AEC-DC83-4748-A59B-0D82C992A9FB}" type="slidenum">
              <a:rPr lang="tr-TR" smtClean="0"/>
              <a:t>‹#›</a:t>
            </a:fld>
            <a:endParaRPr lang="tr-TR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714589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8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>
          <a:xfrm>
            <a:off x="3306624" y="2476071"/>
            <a:ext cx="5559421" cy="306169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20" t="8423" r="6740" b="8051"/>
          <a:stretch/>
        </p:blipFill>
        <p:spPr>
          <a:xfrm>
            <a:off x="9826830" y="1175657"/>
            <a:ext cx="1176069" cy="11483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75657" y="1175658"/>
            <a:ext cx="9862457" cy="1108575"/>
          </a:xfrm>
        </p:spPr>
        <p:txBody>
          <a:bodyPr/>
          <a:lstStyle/>
          <a:p>
            <a:r>
              <a:rPr lang="tr-TR" sz="3200" b="1" dirty="0">
                <a:solidFill>
                  <a:schemeClr val="tx1"/>
                </a:solidFill>
                <a:latin typeface="Century Gothic" panose="020B0502020202020204" pitchFamily="34" charset="0"/>
              </a:rPr>
              <a:t>Çankaya unıversıty</a:t>
            </a:r>
            <a:r>
              <a:rPr lang="tr-TR" sz="4000" b="1" dirty="0">
                <a:solidFill>
                  <a:schemeClr val="tx1"/>
                </a:solidFill>
                <a:latin typeface="Century Gothic" panose="020B0502020202020204" pitchFamily="34" charset="0"/>
              </a:rPr>
              <a:t/>
            </a:r>
            <a:br>
              <a:rPr lang="tr-TR" sz="4000" b="1" dirty="0">
                <a:solidFill>
                  <a:schemeClr val="tx1"/>
                </a:solidFill>
                <a:latin typeface="Century Gothic" panose="020B0502020202020204" pitchFamily="34" charset="0"/>
              </a:rPr>
            </a:br>
            <a:r>
              <a:rPr lang="tr-TR" sz="2400" b="1" dirty="0">
                <a:solidFill>
                  <a:schemeClr val="tx1"/>
                </a:solidFill>
                <a:latin typeface="Century Gothic" panose="020B0502020202020204" pitchFamily="34" charset="0"/>
              </a:rPr>
              <a:t>computer engıneerıng department</a:t>
            </a:r>
            <a:r>
              <a:rPr lang="tr-TR" sz="4000" b="1" dirty="0">
                <a:solidFill>
                  <a:schemeClr val="tx1"/>
                </a:solidFill>
                <a:latin typeface="Century Gothic" panose="020B0502020202020204" pitchFamily="34" charset="0"/>
              </a:rPr>
              <a:t/>
            </a:r>
            <a:br>
              <a:rPr lang="tr-TR" sz="4000" b="1" dirty="0">
                <a:solidFill>
                  <a:schemeClr val="tx1"/>
                </a:solidFill>
                <a:latin typeface="Century Gothic" panose="020B0502020202020204" pitchFamily="34" charset="0"/>
              </a:rPr>
            </a:br>
            <a:r>
              <a:rPr lang="tr-TR" sz="1800" b="1" dirty="0">
                <a:solidFill>
                  <a:schemeClr val="tx1"/>
                </a:solidFill>
                <a:latin typeface="Century Gothic" panose="020B0502020202020204" pitchFamily="34" charset="0"/>
              </a:rPr>
              <a:t>ceng 408 - </a:t>
            </a:r>
            <a:r>
              <a:rPr lang="en-US" sz="1800" b="1" dirty="0">
                <a:solidFill>
                  <a:schemeClr val="tx1"/>
                </a:solidFill>
                <a:latin typeface="Century Gothic" panose="020B0502020202020204" pitchFamily="34" charset="0"/>
              </a:rPr>
              <a:t>Innovative System Design and Development</a:t>
            </a:r>
            <a:r>
              <a:rPr lang="tr-TR" sz="1800" b="1" dirty="0">
                <a:solidFill>
                  <a:schemeClr val="tx1"/>
                </a:solidFill>
                <a:latin typeface="Century Gothic" panose="020B0502020202020204" pitchFamily="34" charset="0"/>
              </a:rPr>
              <a:t> II</a:t>
            </a:r>
            <a:endParaRPr lang="tr-TR" sz="1600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5107" y="2591305"/>
            <a:ext cx="9862457" cy="1415616"/>
          </a:xfrm>
        </p:spPr>
        <p:txBody>
          <a:bodyPr>
            <a:noAutofit/>
          </a:bodyPr>
          <a:lstStyle/>
          <a:p>
            <a:r>
              <a:rPr lang="tr-TR" sz="4000" b="1" dirty="0">
                <a:solidFill>
                  <a:schemeClr val="tx1"/>
                </a:solidFill>
                <a:latin typeface="Century Gothic" panose="020B0502020202020204" pitchFamily="34" charset="0"/>
              </a:rPr>
              <a:t>I-NGOS</a:t>
            </a:r>
          </a:p>
          <a:p>
            <a:r>
              <a:rPr lang="tr-TR" sz="2000" b="1" dirty="0" err="1">
                <a:solidFill>
                  <a:schemeClr val="tx1"/>
                </a:solidFill>
                <a:latin typeface="Century Gothic" panose="020B0502020202020204" pitchFamily="34" charset="0"/>
              </a:rPr>
              <a:t>Intelligent</a:t>
            </a:r>
            <a:r>
              <a:rPr lang="tr-TR" sz="2000" b="1" dirty="0">
                <a:solidFill>
                  <a:schemeClr val="tx1"/>
                </a:solidFill>
                <a:latin typeface="Century Gothic" panose="020B0502020202020204" pitchFamily="34" charset="0"/>
              </a:rPr>
              <a:t> </a:t>
            </a:r>
            <a:r>
              <a:rPr lang="tr-TR" sz="2000" b="1" dirty="0" err="1">
                <a:solidFill>
                  <a:schemeClr val="tx1"/>
                </a:solidFill>
                <a:latin typeface="Century Gothic" panose="020B0502020202020204" pitchFamily="34" charset="0"/>
              </a:rPr>
              <a:t>Non-Governmental</a:t>
            </a:r>
            <a:r>
              <a:rPr lang="tr-TR" sz="2000" b="1" dirty="0">
                <a:solidFill>
                  <a:schemeClr val="tx1"/>
                </a:solidFill>
                <a:latin typeface="Century Gothic" panose="020B0502020202020204" pitchFamily="34" charset="0"/>
              </a:rPr>
              <a:t> </a:t>
            </a:r>
            <a:br>
              <a:rPr lang="tr-TR" sz="2000" b="1" dirty="0">
                <a:solidFill>
                  <a:schemeClr val="tx1"/>
                </a:solidFill>
                <a:latin typeface="Century Gothic" panose="020B0502020202020204" pitchFamily="34" charset="0"/>
              </a:rPr>
            </a:br>
            <a:r>
              <a:rPr lang="tr-TR" sz="2000" b="1" dirty="0" err="1">
                <a:solidFill>
                  <a:schemeClr val="tx1"/>
                </a:solidFill>
                <a:latin typeface="Century Gothic" panose="020B0502020202020204" pitchFamily="34" charset="0"/>
              </a:rPr>
              <a:t>Organizations</a:t>
            </a:r>
            <a:r>
              <a:rPr lang="tr-TR" sz="2000" b="1" dirty="0">
                <a:solidFill>
                  <a:schemeClr val="tx1"/>
                </a:solidFill>
                <a:latin typeface="Century Gothic" panose="020B0502020202020204" pitchFamily="34" charset="0"/>
              </a:rPr>
              <a:t>’</a:t>
            </a:r>
            <a:r>
              <a:rPr lang="tr-TR" sz="1000" b="1" dirty="0">
                <a:solidFill>
                  <a:schemeClr val="tx1"/>
                </a:solidFill>
                <a:latin typeface="Century Gothic" panose="020B0502020202020204" pitchFamily="34" charset="0"/>
              </a:rPr>
              <a:t> </a:t>
            </a:r>
            <a:r>
              <a:rPr lang="tr-TR" sz="2000" b="1" dirty="0">
                <a:solidFill>
                  <a:schemeClr val="tx1"/>
                </a:solidFill>
                <a:latin typeface="Century Gothic" panose="020B0502020202020204" pitchFamily="34" charset="0"/>
              </a:rPr>
              <a:t>Management </a:t>
            </a:r>
            <a:r>
              <a:rPr lang="tr-TR" sz="2000" b="1" dirty="0" err="1">
                <a:solidFill>
                  <a:schemeClr val="tx1"/>
                </a:solidFill>
                <a:latin typeface="Century Gothic" panose="020B0502020202020204" pitchFamily="34" charset="0"/>
              </a:rPr>
              <a:t>System</a:t>
            </a:r>
            <a:endParaRPr lang="tr-TR" sz="2000" b="1" dirty="0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4386110" y="4198758"/>
            <a:ext cx="3441550" cy="13390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3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tr-TR" sz="1200" b="1" dirty="0">
                <a:solidFill>
                  <a:schemeClr val="tx1"/>
                </a:solidFill>
                <a:latin typeface="Century Gothic" panose="020B0502020202020204" pitchFamily="34" charset="0"/>
              </a:rPr>
              <a:t>Project Advisor  : </a:t>
            </a:r>
            <a:r>
              <a:rPr lang="tr-TR" sz="1200" dirty="0" err="1">
                <a:solidFill>
                  <a:schemeClr val="tx1"/>
                </a:solidFill>
                <a:latin typeface="Century Gothic" panose="020B0502020202020204" pitchFamily="34" charset="0"/>
              </a:rPr>
              <a:t>Prof.Dr</a:t>
            </a:r>
            <a:r>
              <a:rPr lang="tr-TR" sz="1200" dirty="0">
                <a:solidFill>
                  <a:schemeClr val="tx1"/>
                </a:solidFill>
                <a:latin typeface="Century Gothic" panose="020B0502020202020204" pitchFamily="34" charset="0"/>
              </a:rPr>
              <a:t>. Müslim BOZYİĞİT</a:t>
            </a:r>
          </a:p>
          <a:p>
            <a:pPr algn="l"/>
            <a:r>
              <a:rPr lang="tr-TR" sz="1200" b="1" dirty="0" err="1">
                <a:solidFill>
                  <a:schemeClr val="tx1"/>
                </a:solidFill>
                <a:latin typeface="Century Gothic" panose="020B0502020202020204" pitchFamily="34" charset="0"/>
              </a:rPr>
              <a:t>Co</a:t>
            </a:r>
            <a:r>
              <a:rPr lang="tr-TR" sz="1200" b="1" dirty="0">
                <a:solidFill>
                  <a:schemeClr val="tx1"/>
                </a:solidFill>
                <a:latin typeface="Century Gothic" panose="020B0502020202020204" pitchFamily="34" charset="0"/>
              </a:rPr>
              <a:t>-Advisor 	      : </a:t>
            </a:r>
            <a:r>
              <a:rPr lang="tr-TR" sz="1200" dirty="0">
                <a:solidFill>
                  <a:schemeClr val="tx1"/>
                </a:solidFill>
                <a:latin typeface="Century Gothic" panose="020B0502020202020204" pitchFamily="34" charset="0"/>
              </a:rPr>
              <a:t>Dr. Ulaş GÜLEÇ</a:t>
            </a:r>
          </a:p>
          <a:p>
            <a:pPr algn="l"/>
            <a:r>
              <a:rPr lang="tr-TR" sz="1200" b="1" dirty="0">
                <a:solidFill>
                  <a:schemeClr val="tx1"/>
                </a:solidFill>
                <a:latin typeface="Century Gothic" panose="020B0502020202020204" pitchFamily="34" charset="0"/>
              </a:rPr>
              <a:t>NGO 	      :</a:t>
            </a:r>
            <a:r>
              <a:rPr lang="tr-TR" sz="1200" dirty="0">
                <a:solidFill>
                  <a:schemeClr val="tx1"/>
                </a:solidFill>
                <a:latin typeface="Century Gothic" panose="020B0502020202020204" pitchFamily="34" charset="0"/>
              </a:rPr>
              <a:t> İLKYAR</a:t>
            </a:r>
          </a:p>
          <a:p>
            <a:pPr algn="l"/>
            <a:r>
              <a:rPr lang="tr-TR" sz="1200" b="1" dirty="0">
                <a:solidFill>
                  <a:schemeClr val="tx1"/>
                </a:solidFill>
                <a:latin typeface="Century Gothic" panose="020B0502020202020204" pitchFamily="34" charset="0"/>
              </a:rPr>
              <a:t>Team </a:t>
            </a:r>
            <a:r>
              <a:rPr lang="tr-TR" sz="1200" b="1" dirty="0" err="1">
                <a:solidFill>
                  <a:schemeClr val="tx1"/>
                </a:solidFill>
                <a:latin typeface="Century Gothic" panose="020B0502020202020204" pitchFamily="34" charset="0"/>
              </a:rPr>
              <a:t>Members</a:t>
            </a:r>
            <a:r>
              <a:rPr lang="tr-TR" sz="1200" b="1" dirty="0">
                <a:solidFill>
                  <a:schemeClr val="tx1"/>
                </a:solidFill>
                <a:latin typeface="Century Gothic" panose="020B0502020202020204" pitchFamily="34" charset="0"/>
              </a:rPr>
              <a:t> : </a:t>
            </a:r>
            <a:r>
              <a:rPr lang="tr-TR" sz="1200" dirty="0">
                <a:solidFill>
                  <a:schemeClr val="tx1"/>
                </a:solidFill>
                <a:latin typeface="Century Gothic" panose="020B0502020202020204" pitchFamily="34" charset="0"/>
              </a:rPr>
              <a:t>Gizem ULUĞ - 201312066</a:t>
            </a:r>
          </a:p>
          <a:p>
            <a:pPr algn="l"/>
            <a:r>
              <a:rPr lang="tr-TR" sz="1200" b="1" dirty="0">
                <a:solidFill>
                  <a:schemeClr val="tx1"/>
                </a:solidFill>
                <a:latin typeface="Century Gothic" panose="020B0502020202020204" pitchFamily="34" charset="0"/>
              </a:rPr>
              <a:t>	        </a:t>
            </a:r>
            <a:r>
              <a:rPr lang="tr-TR" sz="1200" dirty="0">
                <a:solidFill>
                  <a:schemeClr val="tx1"/>
                </a:solidFill>
                <a:latin typeface="Century Gothic" panose="020B0502020202020204" pitchFamily="34" charset="0"/>
              </a:rPr>
              <a:t>Özge KÖKTÜRK - 201312046</a:t>
            </a:r>
          </a:p>
          <a:p>
            <a:pPr algn="l"/>
            <a:r>
              <a:rPr lang="tr-TR" sz="1200" b="1" dirty="0">
                <a:solidFill>
                  <a:schemeClr val="tx1"/>
                </a:solidFill>
                <a:latin typeface="Century Gothic" panose="020B0502020202020204" pitchFamily="34" charset="0"/>
              </a:rPr>
              <a:t>Date	      : </a:t>
            </a:r>
            <a:r>
              <a:rPr lang="tr-TR" sz="1200" dirty="0">
                <a:solidFill>
                  <a:schemeClr val="tx1"/>
                </a:solidFill>
                <a:latin typeface="Century Gothic" panose="020B0502020202020204" pitchFamily="34" charset="0"/>
              </a:rPr>
              <a:t>11.06.2019</a:t>
            </a:r>
            <a:endParaRPr lang="tr-TR" sz="1200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197" y="1146232"/>
            <a:ext cx="1149532" cy="1149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260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9E6E89-C5D8-4D8F-BFB3-0E0E88F39D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REQUIREMENTS SPECIFICATION</a:t>
            </a:r>
            <a:r>
              <a:rPr lang="tr-TR" b="1" dirty="0">
                <a:solidFill>
                  <a:schemeClr val="tx1"/>
                </a:solidFill>
              </a:rPr>
              <a:t/>
            </a:r>
            <a:br>
              <a:rPr lang="tr-TR" b="1" dirty="0">
                <a:solidFill>
                  <a:schemeClr val="tx1"/>
                </a:solidFill>
              </a:rPr>
            </a:br>
            <a:r>
              <a:rPr lang="tr-TR" sz="2800" dirty="0">
                <a:solidFill>
                  <a:schemeClr val="tx1"/>
                </a:solidFill>
              </a:rPr>
              <a:t>(</a:t>
            </a:r>
            <a:r>
              <a:rPr lang="en-US" sz="2800" dirty="0">
                <a:solidFill>
                  <a:schemeClr val="tx1"/>
                </a:solidFill>
              </a:rPr>
              <a:t>External Interface Requirements</a:t>
            </a:r>
            <a:r>
              <a:rPr lang="tr-TR" sz="28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8AA42B-F9F9-45FD-AB0E-D87760BAF6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078502"/>
            <a:ext cx="10051366" cy="4572000"/>
          </a:xfrm>
        </p:spPr>
        <p:txBody>
          <a:bodyPr>
            <a:normAutofit fontScale="85000" lnSpcReduction="20000"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User Interfaces</a:t>
            </a:r>
            <a:endParaRPr lang="tr-TR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</a:rPr>
              <a:t>The user interface is decided as it will be performed on Web responsively.</a:t>
            </a:r>
            <a:endParaRPr lang="tr-TR" sz="1800" dirty="0">
              <a:solidFill>
                <a:schemeClr val="tx1"/>
              </a:solidFill>
            </a:endParaRPr>
          </a:p>
          <a:p>
            <a:r>
              <a:rPr lang="en-US" b="1" dirty="0">
                <a:solidFill>
                  <a:schemeClr val="tx1"/>
                </a:solidFill>
              </a:rPr>
              <a:t>Hardware Interfaces</a:t>
            </a:r>
            <a:endParaRPr lang="tr-TR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</a:rPr>
              <a:t>The system requires any computer, smartphone or tablet which have internet connection.   </a:t>
            </a:r>
            <a:endParaRPr lang="tr-TR" sz="1800" dirty="0">
              <a:solidFill>
                <a:schemeClr val="tx1"/>
              </a:solidFill>
            </a:endParaRPr>
          </a:p>
          <a:p>
            <a:r>
              <a:rPr lang="en-US" b="1" dirty="0">
                <a:solidFill>
                  <a:schemeClr val="tx1"/>
                </a:solidFill>
              </a:rPr>
              <a:t>Software Interfaces</a:t>
            </a:r>
            <a:endParaRPr lang="tr-TR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</a:rPr>
              <a:t>No external software interfaces are required.</a:t>
            </a:r>
            <a:endParaRPr lang="tr-TR" sz="1800" dirty="0">
              <a:solidFill>
                <a:schemeClr val="tx1"/>
              </a:solidFill>
            </a:endParaRPr>
          </a:p>
          <a:p>
            <a:r>
              <a:rPr lang="en-US" b="1" dirty="0">
                <a:solidFill>
                  <a:schemeClr val="tx1"/>
                </a:solidFill>
              </a:rPr>
              <a:t>Communications Interfaces</a:t>
            </a:r>
            <a:endParaRPr lang="tr-TR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</a:rPr>
              <a:t>No external communications interfaces are required.</a:t>
            </a:r>
            <a:endParaRPr lang="tr-TR" sz="1800" dirty="0">
              <a:solidFill>
                <a:schemeClr val="tx1"/>
              </a:solidFill>
            </a:endParaRPr>
          </a:p>
          <a:p>
            <a:r>
              <a:rPr lang="en-US" b="1" dirty="0">
                <a:solidFill>
                  <a:schemeClr val="tx1"/>
                </a:solidFill>
              </a:rPr>
              <a:t>Functional Requirements</a:t>
            </a:r>
            <a:endParaRPr lang="tr-TR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</a:rPr>
              <a:t>Functional requirements are examined via use cases in CENG 407 Innovative System Design and Development I </a:t>
            </a:r>
            <a:r>
              <a:rPr lang="tr-TR" dirty="0" err="1">
                <a:solidFill>
                  <a:schemeClr val="tx1"/>
                </a:solidFill>
              </a:rPr>
              <a:t>concept</a:t>
            </a:r>
            <a:r>
              <a:rPr lang="tr-TR" dirty="0">
                <a:solidFill>
                  <a:schemeClr val="tx1"/>
                </a:solidFill>
              </a:rPr>
              <a:t>.</a:t>
            </a:r>
            <a:endParaRPr lang="tr-TR" sz="1800" dirty="0">
              <a:solidFill>
                <a:schemeClr val="tx1"/>
              </a:solidFill>
            </a:endParaRPr>
          </a:p>
          <a:p>
            <a:r>
              <a:rPr lang="en-US" b="1" dirty="0">
                <a:solidFill>
                  <a:schemeClr val="tx1"/>
                </a:solidFill>
              </a:rPr>
              <a:t>Performance Requirement</a:t>
            </a:r>
            <a:endParaRPr lang="tr-TR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</a:rPr>
              <a:t>I-NGO Project aims to support at least 50 users’ usage simultaneously without any error occurred.  </a:t>
            </a:r>
            <a:endParaRPr lang="tr-TR" sz="1800" dirty="0">
              <a:solidFill>
                <a:schemeClr val="tx1"/>
              </a:solidFill>
            </a:endParaRPr>
          </a:p>
          <a:p>
            <a:endParaRPr lang="tr-T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015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35527" y="901772"/>
            <a:ext cx="10666958" cy="1079428"/>
          </a:xfrm>
        </p:spPr>
        <p:txBody>
          <a:bodyPr>
            <a:noAutofit/>
          </a:bodyPr>
          <a:lstStyle/>
          <a:p>
            <a:r>
              <a:rPr lang="tr-TR" sz="5400" dirty="0"/>
              <a:t>SOFTWARE </a:t>
            </a:r>
            <a:r>
              <a:rPr lang="tr-TR" sz="5400" dirty="0" smtClean="0"/>
              <a:t>DESIGN  </a:t>
            </a:r>
            <a:br>
              <a:rPr lang="tr-TR" sz="5400" dirty="0" smtClean="0"/>
            </a:br>
            <a:r>
              <a:rPr lang="tr-TR" sz="5400" dirty="0" smtClean="0"/>
              <a:t>&amp; IMPLEMENTATION</a:t>
            </a:r>
            <a:endParaRPr lang="tr-TR" sz="54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1289514" y="1981200"/>
            <a:ext cx="9612971" cy="3688080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sz="1600" b="1" dirty="0">
                <a:solidFill>
                  <a:srgbClr val="5F5F5F"/>
                </a:solidFill>
                <a:latin typeface="Century Gothic" panose="020B0502020202020204" pitchFamily="34" charset="0"/>
              </a:rPr>
              <a:t>CENG 408 WORKPLAN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sz="1600" b="1" dirty="0">
                <a:solidFill>
                  <a:srgbClr val="5F5F5F"/>
                </a:solidFill>
                <a:latin typeface="Century Gothic" panose="020B0502020202020204" pitchFamily="34" charset="0"/>
              </a:rPr>
              <a:t>DATABASE DIAGRAM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sz="1600" b="1" dirty="0">
                <a:solidFill>
                  <a:srgbClr val="5F5F5F"/>
                </a:solidFill>
                <a:latin typeface="Century Gothic" panose="020B0502020202020204" pitchFamily="34" charset="0"/>
              </a:rPr>
              <a:t>I-NGOS INTERFACES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sz="1600" b="1" dirty="0">
                <a:solidFill>
                  <a:srgbClr val="5F5F5F"/>
                </a:solidFill>
                <a:latin typeface="Century Gothic" panose="020B0502020202020204" pitchFamily="34" charset="0"/>
              </a:rPr>
              <a:t>GAMIFICATION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sz="1600" b="1" dirty="0">
                <a:solidFill>
                  <a:srgbClr val="5F5F5F"/>
                </a:solidFill>
                <a:latin typeface="Century Gothic" panose="020B0502020202020204" pitchFamily="34" charset="0"/>
              </a:rPr>
              <a:t>TEST CASES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sz="1600" b="1" dirty="0">
                <a:solidFill>
                  <a:srgbClr val="5F5F5F"/>
                </a:solidFill>
                <a:latin typeface="Century Gothic" panose="020B0502020202020204" pitchFamily="34" charset="0"/>
              </a:rPr>
              <a:t>ENVIRONMENT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sz="1600" b="1" dirty="0">
                <a:solidFill>
                  <a:srgbClr val="5F5F5F"/>
                </a:solidFill>
                <a:latin typeface="Century Gothic" panose="020B0502020202020204" pitchFamily="34" charset="0"/>
              </a:rPr>
              <a:t>FUTURE WORK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sz="1600" b="1" dirty="0">
                <a:solidFill>
                  <a:srgbClr val="5F5F5F"/>
                </a:solidFill>
                <a:latin typeface="Century Gothic" panose="020B0502020202020204" pitchFamily="34" charset="0"/>
              </a:rPr>
              <a:t>CONCLUSION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sz="1600" b="1" dirty="0">
                <a:solidFill>
                  <a:srgbClr val="5F5F5F"/>
                </a:solidFill>
                <a:latin typeface="Century Gothic" panose="020B0502020202020204" pitchFamily="34" charset="0"/>
              </a:rPr>
              <a:t>PROJECT SUPPORTS AND PLANS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sz="1600" b="1" dirty="0">
                <a:solidFill>
                  <a:srgbClr val="5F5F5F"/>
                </a:solidFill>
                <a:latin typeface="Century Gothic" panose="020B0502020202020204" pitchFamily="34" charset="0"/>
              </a:rPr>
              <a:t>DEMO VIDEO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tr-TR" sz="1600" b="1" dirty="0">
              <a:solidFill>
                <a:srgbClr val="5F5F5F"/>
              </a:solidFill>
              <a:latin typeface="Century Gothic" panose="020B0502020202020204" pitchFamily="34" charset="0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tr-TR" sz="1600" b="1" dirty="0">
              <a:solidFill>
                <a:srgbClr val="5F5F5F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4231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F8D0D798-8B06-4B30-A7EE-1E37C5F68D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643" y="71440"/>
            <a:ext cx="11491912" cy="1485900"/>
          </a:xfrm>
        </p:spPr>
        <p:txBody>
          <a:bodyPr/>
          <a:lstStyle/>
          <a:p>
            <a:pPr algn="ctr"/>
            <a:r>
              <a:rPr lang="tr-TR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CENG 408 WORKPLAN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55F2A8F-7613-4EC8-B094-820DBD4222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691" y="1557340"/>
            <a:ext cx="10409666" cy="47408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32678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4E759099-3A2E-45AE-8343-F7FF3D7293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5"/>
          <a:stretch>
            <a:fillRect/>
          </a:stretch>
        </p:blipFill>
        <p:spPr bwMode="auto">
          <a:xfrm>
            <a:off x="1528802" y="1031449"/>
            <a:ext cx="9821594" cy="5826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Unvan 1">
            <a:extLst>
              <a:ext uri="{FF2B5EF4-FFF2-40B4-BE49-F238E27FC236}">
                <a16:creationId xmlns:a16="http://schemas.microsoft.com/office/drawing/2014/main" id="{CC0BDD02-4F8F-4C91-B7C8-1D18C375E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643" y="71440"/>
            <a:ext cx="11491912" cy="1485900"/>
          </a:xfrm>
        </p:spPr>
        <p:txBody>
          <a:bodyPr/>
          <a:lstStyle/>
          <a:p>
            <a:pPr algn="ctr"/>
            <a:r>
              <a:rPr lang="tr-TR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DATABASE DIAGRAM</a:t>
            </a:r>
          </a:p>
        </p:txBody>
      </p:sp>
    </p:spTree>
    <p:extLst>
      <p:ext uri="{BB962C8B-B14F-4D97-AF65-F5344CB8AC3E}">
        <p14:creationId xmlns:p14="http://schemas.microsoft.com/office/powerpoint/2010/main" val="1079298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87BE5517-C5F2-4B7C-A81E-6A18918173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5101" y="320040"/>
            <a:ext cx="9601200" cy="1485900"/>
          </a:xfrm>
        </p:spPr>
        <p:txBody>
          <a:bodyPr/>
          <a:lstStyle/>
          <a:p>
            <a:pPr algn="ctr"/>
            <a:r>
              <a:rPr lang="tr-TR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I-NGOS INTERFACES</a:t>
            </a: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2308233403"/>
              </p:ext>
            </p:extLst>
          </p:nvPr>
        </p:nvGraphicFramePr>
        <p:xfrm>
          <a:off x="1990755" y="1201535"/>
          <a:ext cx="9411536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92749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DEECD8-2737-4E9E-9F87-4F2CB62F3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353280"/>
            <a:ext cx="9601200" cy="1485900"/>
          </a:xfrm>
        </p:spPr>
        <p:txBody>
          <a:bodyPr/>
          <a:lstStyle/>
          <a:p>
            <a:pPr algn="ctr"/>
            <a:r>
              <a:rPr lang="tr-TR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INTELLIGENCE APPLICATIONS</a:t>
            </a:r>
            <a:br>
              <a:rPr lang="tr-TR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tr-TR" sz="2800" dirty="0">
                <a:solidFill>
                  <a:schemeClr val="tx1"/>
                </a:solidFill>
              </a:rPr>
              <a:t>(Project Suggestion)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2A72B623-5038-4BCE-AE73-3BCEC4E152AF}"/>
              </a:ext>
            </a:extLst>
          </p:cNvPr>
          <p:cNvSpPr/>
          <p:nvPr/>
        </p:nvSpPr>
        <p:spPr>
          <a:xfrm>
            <a:off x="1036100" y="1993443"/>
            <a:ext cx="3495821" cy="11599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>
                <a:solidFill>
                  <a:schemeClr val="tx1"/>
                </a:solidFill>
              </a:rPr>
              <a:t>Volunteer interests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B7679763-9AD5-4E10-A171-8DDC42DF3B2D}"/>
              </a:ext>
            </a:extLst>
          </p:cNvPr>
          <p:cNvSpPr/>
          <p:nvPr/>
        </p:nvSpPr>
        <p:spPr>
          <a:xfrm>
            <a:off x="1036099" y="3178066"/>
            <a:ext cx="3495822" cy="11599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Activities of new created project details</a:t>
            </a:r>
            <a:endParaRPr lang="tr-TR" dirty="0">
              <a:solidFill>
                <a:schemeClr val="tx1"/>
              </a:solidFill>
            </a:endParaRP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0F004751-590A-48CA-ABFE-F6C87FDBCB71}"/>
              </a:ext>
            </a:extLst>
          </p:cNvPr>
          <p:cNvSpPr/>
          <p:nvPr/>
        </p:nvSpPr>
        <p:spPr>
          <a:xfrm>
            <a:off x="1036099" y="4378036"/>
            <a:ext cx="3495823" cy="11599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Interest and activity match ratio </a:t>
            </a:r>
            <a:endParaRPr lang="tr-TR" dirty="0">
              <a:solidFill>
                <a:schemeClr val="tx1"/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D84CE27-2047-4329-8A39-31DB194907F6}"/>
              </a:ext>
            </a:extLst>
          </p:cNvPr>
          <p:cNvSpPr/>
          <p:nvPr/>
        </p:nvSpPr>
        <p:spPr>
          <a:xfrm>
            <a:off x="4853137" y="1880754"/>
            <a:ext cx="3115996" cy="3938954"/>
          </a:xfrm>
          <a:prstGeom prst="roundRect">
            <a:avLst/>
          </a:prstGeom>
          <a:solidFill>
            <a:srgbClr val="FCEA43"/>
          </a:solidFill>
          <a:ln>
            <a:solidFill>
              <a:srgbClr val="FCEA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INTELLIGENT MODULE FOR PROJECT SUGGESTION</a:t>
            </a:r>
            <a:endParaRPr lang="tr-TR" b="1" dirty="0">
              <a:solidFill>
                <a:schemeClr val="tx1"/>
              </a:solidFill>
            </a:endParaRPr>
          </a:p>
          <a:p>
            <a:endParaRPr lang="en-US" b="1" dirty="0">
              <a:solidFill>
                <a:schemeClr val="tx1"/>
              </a:solidFill>
            </a:endParaRPr>
          </a:p>
          <a:p>
            <a:pPr algn="just"/>
            <a:r>
              <a:rPr lang="en-US" dirty="0">
                <a:solidFill>
                  <a:schemeClr val="tx1"/>
                </a:solidFill>
              </a:rPr>
              <a:t>(The system analyzes the volunteer’s interests and the activities of newly created project details and tries to find out the most suitable matches as a suggestion to the volunteer.)</a:t>
            </a:r>
          </a:p>
          <a:p>
            <a:r>
              <a:rPr lang="en-US" dirty="0"/>
              <a:t/>
            </a:r>
            <a:br>
              <a:rPr lang="en-US" dirty="0"/>
            </a:br>
            <a:endParaRPr lang="tr-TR" dirty="0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75E2B9A5-46B1-42DB-BA54-CACDE0549079}"/>
              </a:ext>
            </a:extLst>
          </p:cNvPr>
          <p:cNvSpPr/>
          <p:nvPr/>
        </p:nvSpPr>
        <p:spPr>
          <a:xfrm>
            <a:off x="8290348" y="3098041"/>
            <a:ext cx="3495820" cy="12399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>
                <a:solidFill>
                  <a:schemeClr val="tx1"/>
                </a:solidFill>
              </a:rPr>
              <a:t>Project suggestions</a:t>
            </a:r>
          </a:p>
        </p:txBody>
      </p:sp>
    </p:spTree>
    <p:extLst>
      <p:ext uri="{BB962C8B-B14F-4D97-AF65-F5344CB8AC3E}">
        <p14:creationId xmlns:p14="http://schemas.microsoft.com/office/powerpoint/2010/main" val="2887541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0678" y="1690254"/>
            <a:ext cx="8863043" cy="46585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54DEECD8-2737-4E9E-9F87-4F2CB62F3F60}"/>
              </a:ext>
            </a:extLst>
          </p:cNvPr>
          <p:cNvSpPr txBox="1">
            <a:spLocks/>
          </p:cNvSpPr>
          <p:nvPr/>
        </p:nvSpPr>
        <p:spPr>
          <a:xfrm>
            <a:off x="1371600" y="35328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tr-TR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INTELLIGENCE APPLICATIONS</a:t>
            </a:r>
            <a:br>
              <a:rPr lang="tr-TR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tr-TR" sz="2800">
                <a:solidFill>
                  <a:schemeClr val="tx1"/>
                </a:solidFill>
              </a:rPr>
              <a:t>(Project Suggestion)</a:t>
            </a:r>
            <a:endParaRPr lang="tr-TR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5331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F58D8A-DA34-4303-B234-1C14BA2668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371757"/>
            <a:ext cx="9601200" cy="1485900"/>
          </a:xfrm>
        </p:spPr>
        <p:txBody>
          <a:bodyPr/>
          <a:lstStyle/>
          <a:p>
            <a:pPr algn="ctr"/>
            <a:r>
              <a:rPr lang="tr-TR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INTELLIGENCE APPLICATIONS</a:t>
            </a:r>
            <a:br>
              <a:rPr lang="tr-TR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tr-TR" sz="2800" dirty="0">
                <a:solidFill>
                  <a:schemeClr val="tx1"/>
                </a:solidFill>
              </a:rPr>
              <a:t>(Volunteer Suggestion)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03B5889F-ECA1-491D-9512-2B5EC5C9A486}"/>
              </a:ext>
            </a:extLst>
          </p:cNvPr>
          <p:cNvSpPr/>
          <p:nvPr/>
        </p:nvSpPr>
        <p:spPr>
          <a:xfrm>
            <a:off x="1691113" y="1973753"/>
            <a:ext cx="2637691" cy="5937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600" dirty="0">
                <a:solidFill>
                  <a:schemeClr val="tx1"/>
                </a:solidFill>
              </a:rPr>
              <a:t>Cities</a:t>
            </a:r>
            <a:endParaRPr lang="tr-TR" dirty="0">
              <a:solidFill>
                <a:schemeClr val="tx1"/>
              </a:solidFill>
            </a:endParaRP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DE6D2847-2F50-4F54-9569-BA4C31E0793A}"/>
              </a:ext>
            </a:extLst>
          </p:cNvPr>
          <p:cNvSpPr/>
          <p:nvPr/>
        </p:nvSpPr>
        <p:spPr>
          <a:xfrm>
            <a:off x="1691111" y="2651935"/>
            <a:ext cx="2637692" cy="5937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600" dirty="0">
                <a:solidFill>
                  <a:schemeClr val="tx1"/>
                </a:solidFill>
              </a:rPr>
              <a:t>Regions</a:t>
            </a:r>
            <a:endParaRPr lang="tr-TR" dirty="0">
              <a:solidFill>
                <a:schemeClr val="tx1"/>
              </a:solidFill>
            </a:endParaRP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B336CED5-1295-403C-8F75-F07181C89993}"/>
              </a:ext>
            </a:extLst>
          </p:cNvPr>
          <p:cNvSpPr/>
          <p:nvPr/>
        </p:nvSpPr>
        <p:spPr>
          <a:xfrm>
            <a:off x="1691111" y="3330117"/>
            <a:ext cx="2637692" cy="5937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600" dirty="0">
                <a:solidFill>
                  <a:schemeClr val="tx1"/>
                </a:solidFill>
              </a:rPr>
              <a:t>School types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91989FD2-8859-430A-AF74-035DF2CF5D89}"/>
              </a:ext>
            </a:extLst>
          </p:cNvPr>
          <p:cNvSpPr/>
          <p:nvPr/>
        </p:nvSpPr>
        <p:spPr>
          <a:xfrm>
            <a:off x="1691111" y="4008299"/>
            <a:ext cx="2637692" cy="5937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600" dirty="0">
                <a:solidFill>
                  <a:schemeClr val="tx1"/>
                </a:solidFill>
              </a:rPr>
              <a:t>Project types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FADA4298-488F-4819-ABCB-82271488541D}"/>
              </a:ext>
            </a:extLst>
          </p:cNvPr>
          <p:cNvSpPr/>
          <p:nvPr/>
        </p:nvSpPr>
        <p:spPr>
          <a:xfrm>
            <a:off x="1691112" y="5364663"/>
            <a:ext cx="2637691" cy="5937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600" dirty="0">
                <a:solidFill>
                  <a:schemeClr val="tx1"/>
                </a:solidFill>
              </a:rPr>
              <a:t>Number of people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7E3F2F9F-99A1-4A2B-8A07-54C53948BECC}"/>
              </a:ext>
            </a:extLst>
          </p:cNvPr>
          <p:cNvSpPr/>
          <p:nvPr/>
        </p:nvSpPr>
        <p:spPr>
          <a:xfrm>
            <a:off x="1691112" y="4686481"/>
            <a:ext cx="2637691" cy="5937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600" dirty="0">
                <a:solidFill>
                  <a:schemeClr val="tx1"/>
                </a:solidFill>
              </a:rPr>
              <a:t>Number of activities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B09BAE7-C307-4325-A5B6-CBB4653FBD7A}"/>
              </a:ext>
            </a:extLst>
          </p:cNvPr>
          <p:cNvSpPr/>
          <p:nvPr/>
        </p:nvSpPr>
        <p:spPr>
          <a:xfrm>
            <a:off x="4802415" y="1950020"/>
            <a:ext cx="3115996" cy="4116558"/>
          </a:xfrm>
          <a:prstGeom prst="roundRect">
            <a:avLst/>
          </a:prstGeom>
          <a:solidFill>
            <a:srgbClr val="FCEA43"/>
          </a:solidFill>
          <a:ln>
            <a:solidFill>
              <a:srgbClr val="FCEA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INTELLIGENT MODULE FOR </a:t>
            </a:r>
            <a:r>
              <a:rPr lang="tr-TR" b="1" dirty="0">
                <a:solidFill>
                  <a:schemeClr val="tx1"/>
                </a:solidFill>
              </a:rPr>
              <a:t>VOLUNTEER</a:t>
            </a:r>
            <a:r>
              <a:rPr lang="en-US" b="1" dirty="0">
                <a:solidFill>
                  <a:schemeClr val="tx1"/>
                </a:solidFill>
              </a:rPr>
              <a:t> SUGGESTION</a:t>
            </a:r>
            <a:endParaRPr lang="tr-TR" b="1" dirty="0">
              <a:solidFill>
                <a:schemeClr val="tx1"/>
              </a:solidFill>
            </a:endParaRPr>
          </a:p>
          <a:p>
            <a:endParaRPr lang="en-US" b="1" dirty="0">
              <a:solidFill>
                <a:schemeClr val="tx1"/>
              </a:solidFill>
            </a:endParaRPr>
          </a:p>
          <a:p>
            <a:pPr algn="just"/>
            <a:r>
              <a:rPr lang="en-US" dirty="0">
                <a:solidFill>
                  <a:schemeClr val="tx1"/>
                </a:solidFill>
              </a:rPr>
              <a:t>(The system analyzes the volunteer’s interests and the activities of newly created project details and tries to find out the most suitable matches as a suggestion to the project manager.)</a:t>
            </a:r>
          </a:p>
          <a:p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tr-TR" dirty="0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3D03C63A-6A08-49C8-AE66-924DE3C1AD2B}"/>
              </a:ext>
            </a:extLst>
          </p:cNvPr>
          <p:cNvSpPr/>
          <p:nvPr/>
        </p:nvSpPr>
        <p:spPr>
          <a:xfrm>
            <a:off x="8392023" y="3519881"/>
            <a:ext cx="2597833" cy="8080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600" dirty="0">
                <a:solidFill>
                  <a:schemeClr val="tx1"/>
                </a:solidFill>
              </a:rPr>
              <a:t>Volunteer suggestion</a:t>
            </a:r>
          </a:p>
        </p:txBody>
      </p:sp>
    </p:spTree>
    <p:extLst>
      <p:ext uri="{BB962C8B-B14F-4D97-AF65-F5344CB8AC3E}">
        <p14:creationId xmlns:p14="http://schemas.microsoft.com/office/powerpoint/2010/main" val="3869476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F58D8A-DA34-4303-B234-1C14BA2668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371757"/>
            <a:ext cx="9601200" cy="1485900"/>
          </a:xfrm>
        </p:spPr>
        <p:txBody>
          <a:bodyPr/>
          <a:lstStyle/>
          <a:p>
            <a:pPr algn="ctr"/>
            <a:r>
              <a:rPr lang="tr-TR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INTELLIGENCE APPLICATIONS</a:t>
            </a:r>
            <a:br>
              <a:rPr lang="tr-TR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tr-TR" sz="2800" dirty="0">
                <a:solidFill>
                  <a:schemeClr val="tx1"/>
                </a:solidFill>
              </a:rPr>
              <a:t>(Volunteer Suggestion)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3710A7-1F51-402C-9310-30B3AFFEEB40}"/>
              </a:ext>
            </a:extLst>
          </p:cNvPr>
          <p:cNvSpPr txBox="1"/>
          <p:nvPr/>
        </p:nvSpPr>
        <p:spPr>
          <a:xfrm>
            <a:off x="759671" y="1257492"/>
            <a:ext cx="296828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tr-TR" b="1" dirty="0">
                <a:solidFill>
                  <a:srgbClr val="C00000"/>
                </a:solidFill>
              </a:rPr>
              <a:t>The match ratio between the current project’s city info and all of approved activity applications’ city info that current volunteer applied.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6C7E4D-0172-4861-AB3B-06B9F7135EFE}"/>
              </a:ext>
            </a:extLst>
          </p:cNvPr>
          <p:cNvSpPr txBox="1"/>
          <p:nvPr/>
        </p:nvSpPr>
        <p:spPr>
          <a:xfrm>
            <a:off x="759671" y="3079562"/>
            <a:ext cx="296828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tr-TR" b="1" dirty="0">
                <a:solidFill>
                  <a:srgbClr val="0070C0"/>
                </a:solidFill>
              </a:rPr>
              <a:t>The match ratio between the current project’s city info and all of activity applications’ city info that current volunteer applied.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C28C08-81B6-4E8D-8854-AA209F1E0AD9}"/>
              </a:ext>
            </a:extLst>
          </p:cNvPr>
          <p:cNvSpPr txBox="1"/>
          <p:nvPr/>
        </p:nvSpPr>
        <p:spPr>
          <a:xfrm>
            <a:off x="759655" y="4949302"/>
            <a:ext cx="29682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tr-TR" b="1" dirty="0">
                <a:solidFill>
                  <a:srgbClr val="00B050"/>
                </a:solidFill>
              </a:rPr>
              <a:t>The average number of people of applied and approved activity applications. 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C4809B77-2FFD-402B-A343-151813ABA8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5144" y="1634691"/>
            <a:ext cx="4591050" cy="39147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6381098-638A-42E2-BBB3-77C5119A0DF6}"/>
              </a:ext>
            </a:extLst>
          </p:cNvPr>
          <p:cNvSpPr txBox="1"/>
          <p:nvPr/>
        </p:nvSpPr>
        <p:spPr>
          <a:xfrm>
            <a:off x="8700841" y="2689821"/>
            <a:ext cx="328675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tr-TR" b="1" dirty="0">
                <a:solidFill>
                  <a:srgbClr val="7030A0"/>
                </a:solidFill>
              </a:rPr>
              <a:t>If the ratio is less than 1, it means the current project includes less people based on average number of people where the previous results and vice versa. The closeness to 1 is beneficial.</a:t>
            </a:r>
          </a:p>
          <a:p>
            <a:pPr algn="just"/>
            <a:endParaRPr lang="tr-TR" b="1" dirty="0">
              <a:solidFill>
                <a:srgbClr val="7030A0"/>
              </a:solidFill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1D1BB40-D0B6-4417-A04C-2061008DC294}"/>
              </a:ext>
            </a:extLst>
          </p:cNvPr>
          <p:cNvCxnSpPr>
            <a:cxnSpLocks/>
          </p:cNvCxnSpPr>
          <p:nvPr/>
        </p:nvCxnSpPr>
        <p:spPr>
          <a:xfrm>
            <a:off x="3446585" y="2423998"/>
            <a:ext cx="618978" cy="24556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5B2F862-BD8F-4CE3-9BA4-7796FDFEFC3F}"/>
              </a:ext>
            </a:extLst>
          </p:cNvPr>
          <p:cNvCxnSpPr>
            <a:cxnSpLocks/>
          </p:cNvCxnSpPr>
          <p:nvPr/>
        </p:nvCxnSpPr>
        <p:spPr>
          <a:xfrm flipV="1">
            <a:off x="3446585" y="2813875"/>
            <a:ext cx="1009622" cy="3133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598BE3A-8807-4961-94DE-A152E355C61E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3727938" y="4346917"/>
            <a:ext cx="604911" cy="120255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6152BE5-2FD2-4D9A-B46F-2AF2387F46D4}"/>
              </a:ext>
            </a:extLst>
          </p:cNvPr>
          <p:cNvCxnSpPr>
            <a:cxnSpLocks/>
          </p:cNvCxnSpPr>
          <p:nvPr/>
        </p:nvCxnSpPr>
        <p:spPr>
          <a:xfrm flipH="1" flipV="1">
            <a:off x="6096000" y="4135902"/>
            <a:ext cx="2923293" cy="42098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7055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0650517-8277-4B52-89D6-6DE09C5C29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7496" y="2996418"/>
            <a:ext cx="5464503" cy="386158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0893EA-E000-4EAA-B4DE-2EF72F4434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8555" y="1047712"/>
            <a:ext cx="9601200" cy="3581400"/>
          </a:xfrm>
        </p:spPr>
        <p:txBody>
          <a:bodyPr/>
          <a:lstStyle/>
          <a:p>
            <a:r>
              <a:rPr lang="tr-TR" dirty="0">
                <a:solidFill>
                  <a:schemeClr val="tx1"/>
                </a:solidFill>
                <a:latin typeface="Times New Roman" panose="02020603050405020304" pitchFamily="18" charset="0"/>
              </a:rPr>
              <a:t>Provided by </a:t>
            </a:r>
            <a:r>
              <a:rPr lang="tr-TR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analyzing</a:t>
            </a:r>
            <a:r>
              <a:rPr lang="tr-TR" dirty="0">
                <a:solidFill>
                  <a:schemeClr val="tx1"/>
                </a:solidFill>
                <a:latin typeface="Times New Roman" panose="02020603050405020304" pitchFamily="18" charset="0"/>
              </a:rPr>
              <a:t> </a:t>
            </a:r>
            <a:r>
              <a:rPr lang="tr-TR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p</a:t>
            </a:r>
            <a:r>
              <a:rPr lang="tr-TR" dirty="0" err="1" smtClean="0">
                <a:solidFill>
                  <a:schemeClr val="tx1"/>
                </a:solidFill>
                <a:latin typeface="Times New Roman" panose="02020603050405020304" pitchFamily="18" charset="0"/>
              </a:rPr>
              <a:t>roject</a:t>
            </a:r>
            <a:r>
              <a:rPr lang="tr-TR" dirty="0" smtClean="0">
                <a:solidFill>
                  <a:schemeClr val="tx1"/>
                </a:solidFill>
                <a:latin typeface="Times New Roman" panose="02020603050405020304" pitchFamily="18" charset="0"/>
              </a:rPr>
              <a:t> </a:t>
            </a:r>
            <a:r>
              <a:rPr lang="tr-TR" dirty="0" err="1" smtClean="0">
                <a:solidFill>
                  <a:schemeClr val="tx1"/>
                </a:solidFill>
                <a:latin typeface="Times New Roman" panose="02020603050405020304" pitchFamily="18" charset="0"/>
              </a:rPr>
              <a:t>evaluations</a:t>
            </a:r>
            <a:r>
              <a:rPr lang="tr-TR" dirty="0" smtClean="0">
                <a:solidFill>
                  <a:schemeClr val="tx1"/>
                </a:solidFill>
                <a:latin typeface="Times New Roman" panose="02020603050405020304" pitchFamily="18" charset="0"/>
              </a:rPr>
              <a:t>,</a:t>
            </a:r>
            <a:endParaRPr lang="tr-TR" dirty="0">
              <a:solidFill>
                <a:schemeClr val="tx1"/>
              </a:solidFill>
              <a:latin typeface="Times New Roman" panose="02020603050405020304" pitchFamily="18" charset="0"/>
            </a:endParaRPr>
          </a:p>
          <a:p>
            <a:endParaRPr lang="tr-TR" dirty="0">
              <a:solidFill>
                <a:schemeClr val="tx1"/>
              </a:solidFill>
              <a:latin typeface="Times New Roman" panose="02020603050405020304" pitchFamily="18" charset="0"/>
            </a:endParaRPr>
          </a:p>
          <a:p>
            <a:r>
              <a:rPr lang="tr-TR" dirty="0">
                <a:solidFill>
                  <a:schemeClr val="tx1"/>
                </a:solidFill>
                <a:latin typeface="Times New Roman" panose="02020603050405020304" pitchFamily="18" charset="0"/>
              </a:rPr>
              <a:t>Courages participants to take part in projects,</a:t>
            </a:r>
          </a:p>
          <a:p>
            <a:pPr marL="0" indent="0">
              <a:buNone/>
            </a:pPr>
            <a:endParaRPr lang="tr-TR" dirty="0">
              <a:solidFill>
                <a:schemeClr val="tx1"/>
              </a:solidFill>
              <a:latin typeface="Times New Roman" panose="02020603050405020304" pitchFamily="18" charset="0"/>
            </a:endParaRPr>
          </a:p>
          <a:p>
            <a:r>
              <a:rPr lang="tr-TR" dirty="0">
                <a:solidFill>
                  <a:schemeClr val="tx1"/>
                </a:solidFill>
                <a:latin typeface="Times New Roman" panose="02020603050405020304" pitchFamily="18" charset="0"/>
              </a:rPr>
              <a:t>Supports volunteers and project managers to perform better to earn badges.</a:t>
            </a:r>
          </a:p>
          <a:p>
            <a:endParaRPr lang="tr-TR" dirty="0">
              <a:solidFill>
                <a:schemeClr val="tx1"/>
              </a:solidFill>
              <a:latin typeface="Times New Roman" panose="02020603050405020304" pitchFamily="18" charset="0"/>
            </a:endParaRPr>
          </a:p>
          <a:p>
            <a:endParaRPr lang="tr-TR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tr-TR" dirty="0">
              <a:solidFill>
                <a:schemeClr val="tx1"/>
              </a:solidFill>
            </a:endParaRPr>
          </a:p>
        </p:txBody>
      </p:sp>
      <p:sp>
        <p:nvSpPr>
          <p:cNvPr id="4" name="Unvan 1">
            <a:extLst>
              <a:ext uri="{FF2B5EF4-FFF2-40B4-BE49-F238E27FC236}">
                <a16:creationId xmlns:a16="http://schemas.microsoft.com/office/drawing/2014/main" id="{A9473111-8838-44AE-92CD-6A1491A65FA3}"/>
              </a:ext>
            </a:extLst>
          </p:cNvPr>
          <p:cNvSpPr txBox="1">
            <a:spLocks/>
          </p:cNvSpPr>
          <p:nvPr/>
        </p:nvSpPr>
        <p:spPr>
          <a:xfrm>
            <a:off x="1568986" y="208135"/>
            <a:ext cx="9360000" cy="1440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tr-TR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GAMIFICATION </a:t>
            </a:r>
            <a:endParaRPr lang="tr-T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3010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55984" y="815010"/>
            <a:ext cx="9612971" cy="1060840"/>
          </a:xfrm>
        </p:spPr>
        <p:txBody>
          <a:bodyPr>
            <a:normAutofit fontScale="90000"/>
          </a:bodyPr>
          <a:lstStyle/>
          <a:p>
            <a:pPr algn="l"/>
            <a:r>
              <a:rPr lang="tr-TR" dirty="0">
                <a:solidFill>
                  <a:schemeClr val="tx1"/>
                </a:solidFill>
              </a:rPr>
              <a:t>CONTENT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874644" y="1875850"/>
            <a:ext cx="9612971" cy="3420690"/>
          </a:xfrm>
        </p:spPr>
        <p:txBody>
          <a:bodyPr>
            <a:noAutofit/>
          </a:bodyPr>
          <a:lstStyle/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sz="2000" b="1" dirty="0">
                <a:solidFill>
                  <a:srgbClr val="5F5F5F"/>
                </a:solidFill>
                <a:latin typeface="Century Gothic" panose="020B0502020202020204" pitchFamily="34" charset="0"/>
              </a:rPr>
              <a:t>I-NGOS PROJECT DESCRIPTION 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sz="2000" b="1" dirty="0">
                <a:solidFill>
                  <a:srgbClr val="5F5F5F"/>
                </a:solidFill>
                <a:latin typeface="Century Gothic" panose="020B0502020202020204" pitchFamily="34" charset="0"/>
              </a:rPr>
              <a:t>COMPANY INFORMATION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sz="2000" b="1" dirty="0">
                <a:solidFill>
                  <a:srgbClr val="5F5F5F"/>
                </a:solidFill>
                <a:latin typeface="Century Gothic" panose="020B0502020202020204" pitchFamily="34" charset="0"/>
              </a:rPr>
              <a:t>PROBLEM STATEMENT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sz="2000" b="1" dirty="0">
                <a:solidFill>
                  <a:srgbClr val="5F5F5F"/>
                </a:solidFill>
                <a:latin typeface="Century Gothic" panose="020B0502020202020204" pitchFamily="34" charset="0"/>
              </a:rPr>
              <a:t>ANALYSIS - LR &amp; SRS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sz="2000" b="1" dirty="0">
                <a:solidFill>
                  <a:srgbClr val="5F5F5F"/>
                </a:solidFill>
                <a:latin typeface="Century Gothic" panose="020B0502020202020204" pitchFamily="34" charset="0"/>
              </a:rPr>
              <a:t>SOLUTION - SDD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sz="2000" b="1" dirty="0" smtClean="0">
                <a:solidFill>
                  <a:srgbClr val="5F5F5F"/>
                </a:solidFill>
                <a:latin typeface="Century Gothic" panose="020B0502020202020204" pitchFamily="34" charset="0"/>
              </a:rPr>
              <a:t>FUTURE WORKS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sz="2000" b="1" dirty="0" smtClean="0">
                <a:solidFill>
                  <a:srgbClr val="5F5F5F"/>
                </a:solidFill>
                <a:latin typeface="Century Gothic" panose="020B0502020202020204" pitchFamily="34" charset="0"/>
              </a:rPr>
              <a:t>CONCLUSION</a:t>
            </a:r>
            <a:endParaRPr lang="tr-TR" sz="2000" b="1" dirty="0">
              <a:solidFill>
                <a:srgbClr val="5F5F5F"/>
              </a:solidFill>
              <a:latin typeface="Century Gothic" panose="020B0502020202020204" pitchFamily="34" charset="0"/>
            </a:endParaRP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sz="2000" b="1" dirty="0">
                <a:solidFill>
                  <a:srgbClr val="5F5F5F"/>
                </a:solidFill>
                <a:latin typeface="Century Gothic" panose="020B0502020202020204" pitchFamily="34" charset="0"/>
              </a:rPr>
              <a:t>REFERENCES</a:t>
            </a:r>
          </a:p>
          <a:p>
            <a:pPr algn="l">
              <a:lnSpc>
                <a:spcPct val="150000"/>
              </a:lnSpc>
            </a:pPr>
            <a:endParaRPr lang="tr-TR" sz="2000" b="1" dirty="0">
              <a:solidFill>
                <a:srgbClr val="5F5F5F"/>
              </a:solidFill>
              <a:latin typeface="Century Gothic" panose="020B0502020202020204" pitchFamily="34" charset="0"/>
            </a:endParaRPr>
          </a:p>
          <a:p>
            <a:pPr algn="l"/>
            <a:endParaRPr lang="tr-TR" sz="2000" dirty="0">
              <a:solidFill>
                <a:srgbClr val="5F5F5F"/>
              </a:solidFill>
            </a:endParaRPr>
          </a:p>
        </p:txBody>
      </p:sp>
      <p:sp>
        <p:nvSpPr>
          <p:cNvPr id="3" name="Dikdörtgen 2">
            <a:extLst>
              <a:ext uri="{FF2B5EF4-FFF2-40B4-BE49-F238E27FC236}">
                <a16:creationId xmlns:a16="http://schemas.microsoft.com/office/drawing/2014/main" id="{85519C98-D655-4F1D-8409-997DD04763FD}"/>
              </a:ext>
            </a:extLst>
          </p:cNvPr>
          <p:cNvSpPr/>
          <p:nvPr/>
        </p:nvSpPr>
        <p:spPr>
          <a:xfrm>
            <a:off x="235228" y="401230"/>
            <a:ext cx="420756" cy="448153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6" name="Dikdörtgen 5">
            <a:extLst>
              <a:ext uri="{FF2B5EF4-FFF2-40B4-BE49-F238E27FC236}">
                <a16:creationId xmlns:a16="http://schemas.microsoft.com/office/drawing/2014/main" id="{3E7CBE3B-6929-4642-9421-0AB62079919E}"/>
              </a:ext>
            </a:extLst>
          </p:cNvPr>
          <p:cNvSpPr/>
          <p:nvPr/>
        </p:nvSpPr>
        <p:spPr>
          <a:xfrm rot="5400000">
            <a:off x="1658356" y="-1021899"/>
            <a:ext cx="413780" cy="3260037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581533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7532968-608C-4DE8-9962-781640EBD3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2984" y="1772256"/>
            <a:ext cx="2390603" cy="2390603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83FE87F-C558-4F4D-82A9-71B77C24B3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7766" y="1918476"/>
            <a:ext cx="7648135" cy="2390604"/>
          </a:xfrm>
          <a:prstGeom prst="rect">
            <a:avLst/>
          </a:prstGeom>
        </p:spPr>
      </p:pic>
      <p:sp>
        <p:nvSpPr>
          <p:cNvPr id="8" name="Unvan 1">
            <a:extLst>
              <a:ext uri="{FF2B5EF4-FFF2-40B4-BE49-F238E27FC236}">
                <a16:creationId xmlns:a16="http://schemas.microsoft.com/office/drawing/2014/main" id="{6C5237CB-3789-4F8A-B44F-9A1163E4CB9E}"/>
              </a:ext>
            </a:extLst>
          </p:cNvPr>
          <p:cNvSpPr txBox="1">
            <a:spLocks/>
          </p:cNvSpPr>
          <p:nvPr/>
        </p:nvSpPr>
        <p:spPr>
          <a:xfrm>
            <a:off x="1980000" y="180000"/>
            <a:ext cx="9360000" cy="1440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tr-TR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BADGES OF PROJECT MANAGER</a:t>
            </a:r>
            <a:endParaRPr lang="tr-TR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636AA91-A449-4E8E-AFBF-F97F11A1C2B6}"/>
              </a:ext>
            </a:extLst>
          </p:cNvPr>
          <p:cNvSpPr/>
          <p:nvPr/>
        </p:nvSpPr>
        <p:spPr>
          <a:xfrm>
            <a:off x="1312984" y="900000"/>
            <a:ext cx="10442917" cy="8735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50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The badge of </a:t>
            </a: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</a:rPr>
              <a:t>“</a:t>
            </a:r>
            <a:r>
              <a:rPr lang="en-US" b="1" dirty="0" err="1">
                <a:latin typeface="Times New Roman" panose="02020603050405020304" pitchFamily="18" charset="0"/>
                <a:ea typeface="Calibri" panose="020F0502020204030204" pitchFamily="34" charset="0"/>
              </a:rPr>
              <a:t>En</a:t>
            </a: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ea typeface="Calibri" panose="020F0502020204030204" pitchFamily="34" charset="0"/>
              </a:rPr>
              <a:t>İyi</a:t>
            </a: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ea typeface="Calibri" panose="020F0502020204030204" pitchFamily="34" charset="0"/>
              </a:rPr>
              <a:t>Proje</a:t>
            </a: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ea typeface="Calibri" panose="020F0502020204030204" pitchFamily="34" charset="0"/>
              </a:rPr>
              <a:t>Yöneticisi</a:t>
            </a: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</a:rPr>
              <a:t>” 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is given to the Project Manager who takes more than three points on average in the surveys for each survey question at the end of each project detail. </a:t>
            </a:r>
            <a:endParaRPr lang="tr-TR" dirty="0"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445397B-30BC-443E-BB4E-28606E0DBDDB}"/>
              </a:ext>
            </a:extLst>
          </p:cNvPr>
          <p:cNvSpPr/>
          <p:nvPr/>
        </p:nvSpPr>
        <p:spPr>
          <a:xfrm>
            <a:off x="1200442" y="4142434"/>
            <a:ext cx="10442916" cy="25355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The badge of </a:t>
            </a: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</a:rPr>
              <a:t>“</a:t>
            </a:r>
            <a:r>
              <a:rPr lang="en-US" b="1" dirty="0" err="1">
                <a:latin typeface="Times New Roman" panose="02020603050405020304" pitchFamily="18" charset="0"/>
                <a:ea typeface="Calibri" panose="020F0502020204030204" pitchFamily="34" charset="0"/>
              </a:rPr>
              <a:t>Bronz</a:t>
            </a: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ea typeface="Calibri" panose="020F0502020204030204" pitchFamily="34" charset="0"/>
              </a:rPr>
              <a:t>Proje</a:t>
            </a: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ea typeface="Calibri" panose="020F0502020204030204" pitchFamily="34" charset="0"/>
              </a:rPr>
              <a:t>Yöneticisi</a:t>
            </a: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</a:rPr>
              <a:t>”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 is given to the Project Manager who takes </a:t>
            </a: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</a:rPr>
              <a:t>“</a:t>
            </a:r>
            <a:r>
              <a:rPr lang="en-US" b="1" dirty="0" err="1">
                <a:latin typeface="Times New Roman" panose="02020603050405020304" pitchFamily="18" charset="0"/>
                <a:ea typeface="Calibri" panose="020F0502020204030204" pitchFamily="34" charset="0"/>
              </a:rPr>
              <a:t>En</a:t>
            </a: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ea typeface="Calibri" panose="020F0502020204030204" pitchFamily="34" charset="0"/>
              </a:rPr>
              <a:t>İyi</a:t>
            </a: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ea typeface="Calibri" panose="020F0502020204030204" pitchFamily="34" charset="0"/>
              </a:rPr>
              <a:t>Proje</a:t>
            </a: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ea typeface="Calibri" panose="020F0502020204030204" pitchFamily="34" charset="0"/>
              </a:rPr>
              <a:t>Yöneticisi</a:t>
            </a: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</a:rPr>
              <a:t>”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 badge between 3 times (included) and 7 times.  </a:t>
            </a:r>
            <a:endParaRPr lang="tr-TR" dirty="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Similarly, </a:t>
            </a: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</a:rPr>
              <a:t>“</a:t>
            </a:r>
            <a:r>
              <a:rPr lang="en-US" b="1" dirty="0" err="1">
                <a:latin typeface="Times New Roman" panose="02020603050405020304" pitchFamily="18" charset="0"/>
                <a:ea typeface="Calibri" panose="020F0502020204030204" pitchFamily="34" charset="0"/>
              </a:rPr>
              <a:t>Gümüş</a:t>
            </a: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ea typeface="Calibri" panose="020F0502020204030204" pitchFamily="34" charset="0"/>
              </a:rPr>
              <a:t>Proje</a:t>
            </a: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ea typeface="Calibri" panose="020F0502020204030204" pitchFamily="34" charset="0"/>
              </a:rPr>
              <a:t>Yöneticisi</a:t>
            </a: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</a:rPr>
              <a:t>”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 is given to the Project Manager who takes </a:t>
            </a: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</a:rPr>
              <a:t>“</a:t>
            </a:r>
            <a:r>
              <a:rPr lang="en-US" b="1" dirty="0" err="1">
                <a:latin typeface="Times New Roman" panose="02020603050405020304" pitchFamily="18" charset="0"/>
                <a:ea typeface="Calibri" panose="020F0502020204030204" pitchFamily="34" charset="0"/>
              </a:rPr>
              <a:t>En</a:t>
            </a: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ea typeface="Calibri" panose="020F0502020204030204" pitchFamily="34" charset="0"/>
              </a:rPr>
              <a:t>İyi</a:t>
            </a: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ea typeface="Calibri" panose="020F0502020204030204" pitchFamily="34" charset="0"/>
              </a:rPr>
              <a:t>Proje</a:t>
            </a: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ea typeface="Calibri" panose="020F0502020204030204" pitchFamily="34" charset="0"/>
              </a:rPr>
              <a:t>Yöneticisi</a:t>
            </a: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</a:rPr>
              <a:t>”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 badge between 7 times (included) and 12 times.  </a:t>
            </a:r>
            <a:endParaRPr lang="tr-TR" dirty="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Finally, </a:t>
            </a: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</a:rPr>
              <a:t>“</a:t>
            </a:r>
            <a:r>
              <a:rPr lang="en-US" b="1" dirty="0" err="1">
                <a:latin typeface="Times New Roman" panose="02020603050405020304" pitchFamily="18" charset="0"/>
                <a:ea typeface="Calibri" panose="020F0502020204030204" pitchFamily="34" charset="0"/>
              </a:rPr>
              <a:t>Altın</a:t>
            </a: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ea typeface="Calibri" panose="020F0502020204030204" pitchFamily="34" charset="0"/>
              </a:rPr>
              <a:t>Proje</a:t>
            </a: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ea typeface="Calibri" panose="020F0502020204030204" pitchFamily="34" charset="0"/>
              </a:rPr>
              <a:t>Yöneticisi</a:t>
            </a: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</a:rPr>
              <a:t>”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 is given to the Project Manager who takes </a:t>
            </a: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</a:rPr>
              <a:t>“</a:t>
            </a:r>
            <a:r>
              <a:rPr lang="en-US" b="1" dirty="0" err="1">
                <a:latin typeface="Times New Roman" panose="02020603050405020304" pitchFamily="18" charset="0"/>
                <a:ea typeface="Calibri" panose="020F0502020204030204" pitchFamily="34" charset="0"/>
              </a:rPr>
              <a:t>En</a:t>
            </a: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ea typeface="Calibri" panose="020F0502020204030204" pitchFamily="34" charset="0"/>
              </a:rPr>
              <a:t>İyi</a:t>
            </a: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ea typeface="Calibri" panose="020F0502020204030204" pitchFamily="34" charset="0"/>
              </a:rPr>
              <a:t>Proje</a:t>
            </a: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ea typeface="Calibri" panose="020F0502020204030204" pitchFamily="34" charset="0"/>
              </a:rPr>
              <a:t>Yöneticisi</a:t>
            </a: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</a:rPr>
              <a:t>”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 badge more than 12 times (included). </a:t>
            </a:r>
            <a:endParaRPr lang="tr-TR" dirty="0"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0267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Unvan 1">
            <a:extLst>
              <a:ext uri="{FF2B5EF4-FFF2-40B4-BE49-F238E27FC236}">
                <a16:creationId xmlns:a16="http://schemas.microsoft.com/office/drawing/2014/main" id="{6C5237CB-3789-4F8A-B44F-9A1163E4CB9E}"/>
              </a:ext>
            </a:extLst>
          </p:cNvPr>
          <p:cNvSpPr txBox="1">
            <a:spLocks/>
          </p:cNvSpPr>
          <p:nvPr/>
        </p:nvSpPr>
        <p:spPr>
          <a:xfrm>
            <a:off x="1980000" y="180000"/>
            <a:ext cx="9360000" cy="1440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tr-TR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BADGES OF VOLUNTEER</a:t>
            </a:r>
            <a:endParaRPr lang="tr-TR" dirty="0">
              <a:solidFill>
                <a:schemeClr val="tx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7F91B77-287C-477F-BB39-5A3BED6E00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5792" y="1158192"/>
            <a:ext cx="7396208" cy="267249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2BF9F78-D068-49A7-ACE0-C8C564899D0F}"/>
              </a:ext>
            </a:extLst>
          </p:cNvPr>
          <p:cNvSpPr/>
          <p:nvPr/>
        </p:nvSpPr>
        <p:spPr>
          <a:xfrm>
            <a:off x="1025889" y="4093787"/>
            <a:ext cx="11268222" cy="12890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The </a:t>
            </a: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</a:rPr>
              <a:t>“</a:t>
            </a:r>
            <a:r>
              <a:rPr lang="en-US" b="1" dirty="0" err="1">
                <a:latin typeface="Times New Roman" panose="02020603050405020304" pitchFamily="18" charset="0"/>
                <a:ea typeface="Calibri" panose="020F0502020204030204" pitchFamily="34" charset="0"/>
              </a:rPr>
              <a:t>Etkinlik</a:t>
            </a: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ea typeface="Calibri" panose="020F0502020204030204" pitchFamily="34" charset="0"/>
              </a:rPr>
              <a:t>Lideri</a:t>
            </a: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</a:rPr>
              <a:t>” 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badge is given to the volunteer who gains the highest score per project detail.</a:t>
            </a:r>
            <a:endParaRPr lang="tr-TR" dirty="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342900" lvl="0" indent="-34290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The </a:t>
            </a: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</a:rPr>
              <a:t>“</a:t>
            </a:r>
            <a:r>
              <a:rPr lang="en-US" b="1" dirty="0" err="1">
                <a:latin typeface="Times New Roman" panose="02020603050405020304" pitchFamily="18" charset="0"/>
                <a:ea typeface="Calibri" panose="020F0502020204030204" pitchFamily="34" charset="0"/>
              </a:rPr>
              <a:t>Arı</a:t>
            </a: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ea typeface="Calibri" panose="020F0502020204030204" pitchFamily="34" charset="0"/>
              </a:rPr>
              <a:t>Rozeti</a:t>
            </a: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</a:rPr>
              <a:t>”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 badge is given to the volunteer who attends maximum number of projects.</a:t>
            </a:r>
            <a:endParaRPr lang="tr-TR" dirty="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342900" lvl="0" indent="-342900">
              <a:lnSpc>
                <a:spcPct val="150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A volunteer can earn </a:t>
            </a: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</a:rPr>
              <a:t>“</a:t>
            </a:r>
            <a:r>
              <a:rPr lang="en-US" b="1" dirty="0" err="1">
                <a:latin typeface="Times New Roman" panose="02020603050405020304" pitchFamily="18" charset="0"/>
                <a:ea typeface="Calibri" panose="020F0502020204030204" pitchFamily="34" charset="0"/>
              </a:rPr>
              <a:t>Etkinlik</a:t>
            </a: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ea typeface="Calibri" panose="020F0502020204030204" pitchFamily="34" charset="0"/>
              </a:rPr>
              <a:t>Dehası</a:t>
            </a: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</a:rPr>
              <a:t>”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 badge when the average of activity evaluation score is more than 4 out of 5.  </a:t>
            </a:r>
            <a:endParaRPr lang="tr-TR" dirty="0"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8912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Unvan 1">
            <a:extLst>
              <a:ext uri="{FF2B5EF4-FFF2-40B4-BE49-F238E27FC236}">
                <a16:creationId xmlns:a16="http://schemas.microsoft.com/office/drawing/2014/main" id="{6C5237CB-3789-4F8A-B44F-9A1163E4CB9E}"/>
              </a:ext>
            </a:extLst>
          </p:cNvPr>
          <p:cNvSpPr txBox="1">
            <a:spLocks/>
          </p:cNvSpPr>
          <p:nvPr/>
        </p:nvSpPr>
        <p:spPr>
          <a:xfrm>
            <a:off x="1980000" y="180000"/>
            <a:ext cx="9360000" cy="1440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tr-TR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BADGES OF VOLUNTEER</a:t>
            </a:r>
            <a:endParaRPr lang="tr-TR"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8A27DC-BA3F-4F2A-9B4E-57707AFA40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0369" y="1072328"/>
            <a:ext cx="7691631" cy="277924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A82FF6E-E368-4638-BFA1-5EB0DBA4DAC3}"/>
              </a:ext>
            </a:extLst>
          </p:cNvPr>
          <p:cNvSpPr/>
          <p:nvPr/>
        </p:nvSpPr>
        <p:spPr>
          <a:xfrm>
            <a:off x="956603" y="4308344"/>
            <a:ext cx="11235397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The badge of </a:t>
            </a:r>
            <a:r>
              <a:rPr lang="en-US" b="1" dirty="0"/>
              <a:t>“</a:t>
            </a:r>
            <a:r>
              <a:rPr lang="en-US" b="1" dirty="0" err="1"/>
              <a:t>Bronz</a:t>
            </a:r>
            <a:r>
              <a:rPr lang="en-US" b="1" dirty="0"/>
              <a:t> </a:t>
            </a:r>
            <a:r>
              <a:rPr lang="en-US" b="1" dirty="0" err="1"/>
              <a:t>Lider</a:t>
            </a:r>
            <a:r>
              <a:rPr lang="en-US" b="1" dirty="0"/>
              <a:t>”</a:t>
            </a:r>
            <a:r>
              <a:rPr lang="en-US" dirty="0"/>
              <a:t> is given to the Volunteer who takes </a:t>
            </a:r>
            <a:r>
              <a:rPr lang="en-US" b="1" dirty="0"/>
              <a:t>“</a:t>
            </a:r>
            <a:r>
              <a:rPr lang="en-US" b="1" dirty="0" err="1"/>
              <a:t>Etkinlik</a:t>
            </a:r>
            <a:r>
              <a:rPr lang="en-US" b="1" dirty="0"/>
              <a:t> </a:t>
            </a:r>
            <a:r>
              <a:rPr lang="en-US" b="1" dirty="0" err="1"/>
              <a:t>Lideri</a:t>
            </a:r>
            <a:r>
              <a:rPr lang="en-US" b="1" dirty="0"/>
              <a:t>”</a:t>
            </a:r>
            <a:r>
              <a:rPr lang="en-US" dirty="0"/>
              <a:t> badge between 3 times (included) and 7 times.  </a:t>
            </a:r>
            <a:endParaRPr lang="tr-TR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Similarly, </a:t>
            </a:r>
            <a:r>
              <a:rPr lang="en-US" b="1" dirty="0"/>
              <a:t>“</a:t>
            </a:r>
            <a:r>
              <a:rPr lang="en-US" b="1" dirty="0" err="1"/>
              <a:t>Gümüş</a:t>
            </a:r>
            <a:r>
              <a:rPr lang="en-US" b="1" dirty="0"/>
              <a:t> </a:t>
            </a:r>
            <a:r>
              <a:rPr lang="en-US" b="1" dirty="0" err="1"/>
              <a:t>Lider</a:t>
            </a:r>
            <a:r>
              <a:rPr lang="en-US" b="1" dirty="0"/>
              <a:t>”</a:t>
            </a:r>
            <a:r>
              <a:rPr lang="en-US" dirty="0"/>
              <a:t> is given to the Volunteer who takes </a:t>
            </a:r>
            <a:r>
              <a:rPr lang="en-US" b="1" dirty="0"/>
              <a:t>“</a:t>
            </a:r>
            <a:r>
              <a:rPr lang="en-US" b="1" dirty="0" err="1"/>
              <a:t>Etkinlik</a:t>
            </a:r>
            <a:r>
              <a:rPr lang="en-US" b="1" dirty="0"/>
              <a:t> </a:t>
            </a:r>
            <a:r>
              <a:rPr lang="en-US" b="1" dirty="0" err="1"/>
              <a:t>Lideri</a:t>
            </a:r>
            <a:r>
              <a:rPr lang="en-US" b="1" dirty="0"/>
              <a:t>”</a:t>
            </a:r>
            <a:r>
              <a:rPr lang="en-US" dirty="0"/>
              <a:t> badge between 7 times (included) and 12 times.  </a:t>
            </a:r>
            <a:endParaRPr lang="tr-TR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Finally, </a:t>
            </a:r>
            <a:r>
              <a:rPr lang="en-US" b="1" dirty="0"/>
              <a:t>“</a:t>
            </a:r>
            <a:r>
              <a:rPr lang="en-US" b="1" dirty="0" err="1"/>
              <a:t>Altın</a:t>
            </a:r>
            <a:r>
              <a:rPr lang="en-US" b="1" dirty="0"/>
              <a:t> </a:t>
            </a:r>
            <a:r>
              <a:rPr lang="en-US" b="1" dirty="0" err="1"/>
              <a:t>Lider</a:t>
            </a:r>
            <a:r>
              <a:rPr lang="en-US" b="1" dirty="0"/>
              <a:t>”</a:t>
            </a:r>
            <a:r>
              <a:rPr lang="en-US" dirty="0"/>
              <a:t> is given to the Volunteer who takes </a:t>
            </a:r>
            <a:r>
              <a:rPr lang="en-US" b="1" dirty="0"/>
              <a:t>“</a:t>
            </a:r>
            <a:r>
              <a:rPr lang="en-US" b="1" dirty="0" err="1"/>
              <a:t>Etkinlik</a:t>
            </a:r>
            <a:r>
              <a:rPr lang="en-US" b="1" dirty="0"/>
              <a:t> </a:t>
            </a:r>
            <a:r>
              <a:rPr lang="en-US" b="1" dirty="0" err="1"/>
              <a:t>Lideri</a:t>
            </a:r>
            <a:r>
              <a:rPr lang="en-US" b="1" dirty="0"/>
              <a:t>”</a:t>
            </a:r>
            <a:r>
              <a:rPr lang="en-US" dirty="0"/>
              <a:t> badge more than 12 times (included). 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5236220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F1E70C32-739D-450C-A49D-83DFF72CCA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0000" y="180000"/>
            <a:ext cx="9360000" cy="1440000"/>
          </a:xfrm>
        </p:spPr>
        <p:txBody>
          <a:bodyPr>
            <a:noAutofit/>
          </a:bodyPr>
          <a:lstStyle/>
          <a:p>
            <a:pPr algn="ctr"/>
            <a:r>
              <a:rPr lang="tr-TR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TEST CASES </a:t>
            </a:r>
            <a:endParaRPr lang="tr-TR" dirty="0">
              <a:solidFill>
                <a:schemeClr val="tx1"/>
              </a:solidFill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621F94D7-A572-4B21-90E2-E304BF1C7AB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430403" y="1620000"/>
          <a:ext cx="8459193" cy="384647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85470">
                  <a:extLst>
                    <a:ext uri="{9D8B030D-6E8A-4147-A177-3AD203B41FA5}">
                      <a16:colId xmlns:a16="http://schemas.microsoft.com/office/drawing/2014/main" val="3446923304"/>
                    </a:ext>
                  </a:extLst>
                </a:gridCol>
                <a:gridCol w="6773723">
                  <a:extLst>
                    <a:ext uri="{9D8B030D-6E8A-4147-A177-3AD203B41FA5}">
                      <a16:colId xmlns:a16="http://schemas.microsoft.com/office/drawing/2014/main" val="2282913814"/>
                    </a:ext>
                  </a:extLst>
                </a:gridCol>
              </a:tblGrid>
              <a:tr h="256441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tr-TR" sz="1200">
                          <a:solidFill>
                            <a:schemeClr val="tx1"/>
                          </a:solidFill>
                          <a:effectLst/>
                        </a:rPr>
                        <a:t>TC_ID</a:t>
                      </a:r>
                      <a:endParaRPr lang="tr-TR" sz="12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668" marR="52668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tr-TR" sz="1200" dirty="0">
                          <a:solidFill>
                            <a:schemeClr val="tx1"/>
                          </a:solidFill>
                          <a:effectLst/>
                        </a:rPr>
                        <a:t>PRJ.UPD_PRJ_BUT.01 </a:t>
                      </a:r>
                      <a:endParaRPr lang="tr-TR" sz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668" marR="52668" marT="0" marB="0" anchor="ctr"/>
                </a:tc>
                <a:extLst>
                  <a:ext uri="{0D108BD9-81ED-4DB2-BD59-A6C34878D82A}">
                    <a16:rowId xmlns:a16="http://schemas.microsoft.com/office/drawing/2014/main" val="935059086"/>
                  </a:ext>
                </a:extLst>
              </a:tr>
              <a:tr h="256441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tr-TR" sz="1200">
                          <a:solidFill>
                            <a:schemeClr val="tx1"/>
                          </a:solidFill>
                          <a:effectLst/>
                        </a:rPr>
                        <a:t>Purpose</a:t>
                      </a:r>
                      <a:endParaRPr lang="tr-TR" sz="12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668" marR="52668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tr-TR" sz="1200">
                          <a:solidFill>
                            <a:schemeClr val="tx1"/>
                          </a:solidFill>
                          <a:effectLst/>
                        </a:rPr>
                        <a:t>Enter the information to be updated and be sure that the fields are saved correctly.</a:t>
                      </a:r>
                      <a:endParaRPr lang="tr-TR" sz="12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668" marR="52668" marT="0" marB="0" anchor="ctr"/>
                </a:tc>
                <a:extLst>
                  <a:ext uri="{0D108BD9-81ED-4DB2-BD59-A6C34878D82A}">
                    <a16:rowId xmlns:a16="http://schemas.microsoft.com/office/drawing/2014/main" val="3020389118"/>
                  </a:ext>
                </a:extLst>
              </a:tr>
              <a:tr h="256441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tr-TR" sz="1200">
                          <a:solidFill>
                            <a:schemeClr val="tx1"/>
                          </a:solidFill>
                          <a:effectLst/>
                        </a:rPr>
                        <a:t>Requirements</a:t>
                      </a:r>
                      <a:endParaRPr lang="tr-TR" sz="12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668" marR="52668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tr-TR" sz="1200">
                          <a:solidFill>
                            <a:schemeClr val="tx1"/>
                          </a:solidFill>
                          <a:effectLst/>
                        </a:rPr>
                        <a:t>3.4.2.1.7</a:t>
                      </a:r>
                      <a:endParaRPr lang="tr-TR" sz="12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668" marR="52668" marT="0" marB="0" anchor="ctr"/>
                </a:tc>
                <a:extLst>
                  <a:ext uri="{0D108BD9-81ED-4DB2-BD59-A6C34878D82A}">
                    <a16:rowId xmlns:a16="http://schemas.microsoft.com/office/drawing/2014/main" val="935573501"/>
                  </a:ext>
                </a:extLst>
              </a:tr>
              <a:tr h="256441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tr-TR" sz="1200">
                          <a:solidFill>
                            <a:schemeClr val="tx1"/>
                          </a:solidFill>
                          <a:effectLst/>
                        </a:rPr>
                        <a:t>Priority</a:t>
                      </a:r>
                      <a:endParaRPr lang="tr-TR" sz="12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668" marR="52668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tr-TR" sz="1200">
                          <a:solidFill>
                            <a:schemeClr val="tx1"/>
                          </a:solidFill>
                          <a:effectLst/>
                        </a:rPr>
                        <a:t>Medium</a:t>
                      </a:r>
                      <a:endParaRPr lang="tr-TR" sz="12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668" marR="52668" marT="0" marB="0"/>
                </a:tc>
                <a:extLst>
                  <a:ext uri="{0D108BD9-81ED-4DB2-BD59-A6C34878D82A}">
                    <a16:rowId xmlns:a16="http://schemas.microsoft.com/office/drawing/2014/main" val="41525021"/>
                  </a:ext>
                </a:extLst>
              </a:tr>
              <a:tr h="280316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tr-TR" sz="1200" dirty="0">
                          <a:solidFill>
                            <a:schemeClr val="tx1"/>
                          </a:solidFill>
                          <a:effectLst/>
                        </a:rPr>
                        <a:t>Estimated Time Needed</a:t>
                      </a:r>
                      <a:endParaRPr lang="tr-TR" sz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668" marR="52668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tr-TR" sz="1200">
                          <a:solidFill>
                            <a:schemeClr val="tx1"/>
                          </a:solidFill>
                          <a:effectLst/>
                        </a:rPr>
                        <a:t>2 Minute</a:t>
                      </a:r>
                      <a:endParaRPr lang="tr-TR" sz="12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668" marR="52668" marT="0" marB="0"/>
                </a:tc>
                <a:extLst>
                  <a:ext uri="{0D108BD9-81ED-4DB2-BD59-A6C34878D82A}">
                    <a16:rowId xmlns:a16="http://schemas.microsoft.com/office/drawing/2014/main" val="2913258785"/>
                  </a:ext>
                </a:extLst>
              </a:tr>
              <a:tr h="256441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tr-TR" sz="1200">
                          <a:solidFill>
                            <a:schemeClr val="tx1"/>
                          </a:solidFill>
                          <a:effectLst/>
                        </a:rPr>
                        <a:t>Dependency</a:t>
                      </a:r>
                      <a:endParaRPr lang="tr-TR" sz="12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668" marR="52668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tr-TR" sz="1200" dirty="0">
                          <a:solidFill>
                            <a:schemeClr val="tx1"/>
                          </a:solidFill>
                          <a:effectLst/>
                        </a:rPr>
                        <a:t>Required fields should be entered.</a:t>
                      </a:r>
                      <a:endParaRPr lang="tr-TR" sz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668" marR="52668" marT="0" marB="0"/>
                </a:tc>
                <a:extLst>
                  <a:ext uri="{0D108BD9-81ED-4DB2-BD59-A6C34878D82A}">
                    <a16:rowId xmlns:a16="http://schemas.microsoft.com/office/drawing/2014/main" val="3853598272"/>
                  </a:ext>
                </a:extLst>
              </a:tr>
              <a:tr h="256441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tr-TR" sz="1200">
                          <a:solidFill>
                            <a:schemeClr val="tx1"/>
                          </a:solidFill>
                          <a:effectLst/>
                        </a:rPr>
                        <a:t>Setup</a:t>
                      </a:r>
                      <a:endParaRPr lang="tr-TR" sz="12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668" marR="52668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tr-TR" sz="1200" dirty="0">
                          <a:solidFill>
                            <a:schemeClr val="tx1"/>
                          </a:solidFill>
                          <a:effectLst/>
                        </a:rPr>
                        <a:t>Any project should be created.</a:t>
                      </a:r>
                      <a:endParaRPr lang="tr-TR" sz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668" marR="52668" marT="0" marB="0"/>
                </a:tc>
                <a:extLst>
                  <a:ext uri="{0D108BD9-81ED-4DB2-BD59-A6C34878D82A}">
                    <a16:rowId xmlns:a16="http://schemas.microsoft.com/office/drawing/2014/main" val="1087281201"/>
                  </a:ext>
                </a:extLst>
              </a:tr>
              <a:tr h="256441">
                <a:tc rowSpan="6"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tr-TR" sz="1200" dirty="0">
                          <a:solidFill>
                            <a:schemeClr val="tx1"/>
                          </a:solidFill>
                          <a:effectLst/>
                        </a:rPr>
                        <a:t>Procedure</a:t>
                      </a:r>
                      <a:endParaRPr lang="tr-TR" sz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668" marR="52668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tr-TR" sz="1200">
                          <a:solidFill>
                            <a:schemeClr val="tx1"/>
                          </a:solidFill>
                          <a:effectLst/>
                        </a:rPr>
                        <a:t>	[A01] Go to update project page.</a:t>
                      </a:r>
                      <a:endParaRPr lang="tr-TR" sz="12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668" marR="52668" marT="0" marB="0"/>
                </a:tc>
                <a:extLst>
                  <a:ext uri="{0D108BD9-81ED-4DB2-BD59-A6C34878D82A}">
                    <a16:rowId xmlns:a16="http://schemas.microsoft.com/office/drawing/2014/main" val="711685754"/>
                  </a:ext>
                </a:extLst>
              </a:tr>
              <a:tr h="256441">
                <a:tc vMerge="1">
                  <a:txBody>
                    <a:bodyPr/>
                    <a:lstStyle/>
                    <a:p>
                      <a:endParaRPr lang="tr-T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tr-TR" sz="1200">
                          <a:solidFill>
                            <a:schemeClr val="tx1"/>
                          </a:solidFill>
                          <a:effectLst/>
                        </a:rPr>
                        <a:t>	[A02] Enter information that are necessary to update a project.</a:t>
                      </a:r>
                      <a:endParaRPr lang="tr-TR" sz="12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668" marR="52668" marT="0" marB="0"/>
                </a:tc>
                <a:extLst>
                  <a:ext uri="{0D108BD9-81ED-4DB2-BD59-A6C34878D82A}">
                    <a16:rowId xmlns:a16="http://schemas.microsoft.com/office/drawing/2014/main" val="91764007"/>
                  </a:ext>
                </a:extLst>
              </a:tr>
              <a:tr h="256441">
                <a:tc vMerge="1">
                  <a:txBody>
                    <a:bodyPr/>
                    <a:lstStyle/>
                    <a:p>
                      <a:endParaRPr lang="tr-T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tr-TR" sz="1200" dirty="0">
                          <a:solidFill>
                            <a:schemeClr val="tx1"/>
                          </a:solidFill>
                          <a:effectLst/>
                        </a:rPr>
                        <a:t>	[A03] Click on the “Güncelle” button.</a:t>
                      </a:r>
                      <a:endParaRPr lang="tr-TR" sz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668" marR="52668" marT="0" marB="0"/>
                </a:tc>
                <a:extLst>
                  <a:ext uri="{0D108BD9-81ED-4DB2-BD59-A6C34878D82A}">
                    <a16:rowId xmlns:a16="http://schemas.microsoft.com/office/drawing/2014/main" val="430719405"/>
                  </a:ext>
                </a:extLst>
              </a:tr>
              <a:tr h="256441">
                <a:tc vMerge="1">
                  <a:txBody>
                    <a:bodyPr/>
                    <a:lstStyle/>
                    <a:p>
                      <a:endParaRPr lang="tr-T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tr-TR" sz="1200">
                          <a:solidFill>
                            <a:schemeClr val="tx1"/>
                          </a:solidFill>
                          <a:effectLst/>
                        </a:rPr>
                        <a:t>	[V01] Observe that the operation is successful and the approve message is seen.</a:t>
                      </a:r>
                      <a:endParaRPr lang="tr-TR" sz="12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668" marR="52668" marT="0" marB="0"/>
                </a:tc>
                <a:extLst>
                  <a:ext uri="{0D108BD9-81ED-4DB2-BD59-A6C34878D82A}">
                    <a16:rowId xmlns:a16="http://schemas.microsoft.com/office/drawing/2014/main" val="1245647982"/>
                  </a:ext>
                </a:extLst>
              </a:tr>
              <a:tr h="256441">
                <a:tc vMerge="1">
                  <a:txBody>
                    <a:bodyPr/>
                    <a:lstStyle/>
                    <a:p>
                      <a:endParaRPr lang="tr-T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tr-TR" sz="1200" dirty="0">
                          <a:solidFill>
                            <a:schemeClr val="tx1"/>
                          </a:solidFill>
                          <a:effectLst/>
                        </a:rPr>
                        <a:t>-</a:t>
                      </a:r>
                      <a:endParaRPr lang="tr-TR" sz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668" marR="52668" marT="0" marB="0"/>
                </a:tc>
                <a:extLst>
                  <a:ext uri="{0D108BD9-81ED-4DB2-BD59-A6C34878D82A}">
                    <a16:rowId xmlns:a16="http://schemas.microsoft.com/office/drawing/2014/main" val="392279346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tr-T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tr-TR" sz="1200" dirty="0">
                          <a:solidFill>
                            <a:schemeClr val="tx1"/>
                          </a:solidFill>
                          <a:effectLst/>
                        </a:rPr>
                        <a:t>-</a:t>
                      </a:r>
                      <a:endParaRPr lang="tr-TR" sz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668" marR="52668" marT="0" marB="0"/>
                </a:tc>
                <a:extLst>
                  <a:ext uri="{0D108BD9-81ED-4DB2-BD59-A6C34878D82A}">
                    <a16:rowId xmlns:a16="http://schemas.microsoft.com/office/drawing/2014/main" val="128052224"/>
                  </a:ext>
                </a:extLst>
              </a:tr>
              <a:tr h="256441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tr-TR" sz="1200">
                          <a:solidFill>
                            <a:schemeClr val="tx1"/>
                          </a:solidFill>
                          <a:effectLst/>
                        </a:rPr>
                        <a:t>Cleanup</a:t>
                      </a:r>
                      <a:endParaRPr lang="tr-TR" sz="12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668" marR="52668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tr-TR" sz="1200" dirty="0">
                          <a:solidFill>
                            <a:schemeClr val="tx1"/>
                          </a:solidFill>
                          <a:effectLst/>
                        </a:rPr>
                        <a:t>Refresh page</a:t>
                      </a:r>
                      <a:endParaRPr lang="tr-TR" sz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668" marR="52668" marT="0" marB="0"/>
                </a:tc>
                <a:extLst>
                  <a:ext uri="{0D108BD9-81ED-4DB2-BD59-A6C34878D82A}">
                    <a16:rowId xmlns:a16="http://schemas.microsoft.com/office/drawing/2014/main" val="25278424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964799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E5FB1347-8B7C-43F2-893A-20ECB19FCD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0000" y="180000"/>
            <a:ext cx="9360000" cy="1440000"/>
          </a:xfrm>
        </p:spPr>
        <p:txBody>
          <a:bodyPr/>
          <a:lstStyle/>
          <a:p>
            <a:pPr algn="ctr"/>
            <a:r>
              <a:rPr lang="tr-TR" b="1" dirty="0">
                <a:solidFill>
                  <a:schemeClr val="tx1"/>
                </a:solidFill>
              </a:rPr>
              <a:t>ENVIRONMENT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BC7B7876-ABF4-4B7F-85BF-6D35C24100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38800" y="1222663"/>
            <a:ext cx="9601200" cy="4623955"/>
          </a:xfrm>
        </p:spPr>
        <p:txBody>
          <a:bodyPr>
            <a:normAutofit lnSpcReduction="10000"/>
          </a:bodyPr>
          <a:lstStyle/>
          <a:p>
            <a:r>
              <a:rPr lang="tr-TR" b="1" dirty="0">
                <a:solidFill>
                  <a:schemeClr val="tx1"/>
                </a:solidFill>
              </a:rPr>
              <a:t>Windows </a:t>
            </a:r>
            <a:r>
              <a:rPr lang="tr-TR" b="1" dirty="0" err="1">
                <a:solidFill>
                  <a:schemeClr val="tx1"/>
                </a:solidFill>
              </a:rPr>
              <a:t>MeisterTask</a:t>
            </a:r>
            <a:r>
              <a:rPr lang="tr-TR" b="1" dirty="0">
                <a:solidFill>
                  <a:schemeClr val="tx1"/>
                </a:solidFill>
              </a:rPr>
              <a:t> </a:t>
            </a:r>
            <a:r>
              <a:rPr lang="tr-TR" dirty="0" err="1">
                <a:solidFill>
                  <a:schemeClr val="tx1"/>
                </a:solidFill>
              </a:rPr>
              <a:t>application</a:t>
            </a:r>
            <a:r>
              <a:rPr lang="tr-TR" dirty="0">
                <a:solidFill>
                  <a:schemeClr val="tx1"/>
                </a:solidFill>
              </a:rPr>
              <a:t> </a:t>
            </a:r>
            <a:r>
              <a:rPr lang="tr-TR" dirty="0" err="1">
                <a:solidFill>
                  <a:schemeClr val="tx1"/>
                </a:solidFill>
              </a:rPr>
              <a:t>for</a:t>
            </a:r>
            <a:r>
              <a:rPr lang="tr-TR" dirty="0">
                <a:solidFill>
                  <a:schemeClr val="tx1"/>
                </a:solidFill>
              </a:rPr>
              <a:t> </a:t>
            </a:r>
            <a:r>
              <a:rPr lang="tr-TR" i="1" dirty="0" err="1">
                <a:solidFill>
                  <a:schemeClr val="tx1"/>
                </a:solidFill>
              </a:rPr>
              <a:t>Scrum</a:t>
            </a:r>
            <a:r>
              <a:rPr lang="tr-TR" i="1" dirty="0">
                <a:solidFill>
                  <a:schemeClr val="tx1"/>
                </a:solidFill>
              </a:rPr>
              <a:t> </a:t>
            </a:r>
            <a:r>
              <a:rPr lang="tr-TR" i="1" dirty="0" err="1">
                <a:solidFill>
                  <a:schemeClr val="tx1"/>
                </a:solidFill>
              </a:rPr>
              <a:t>Methodology</a:t>
            </a:r>
            <a:r>
              <a:rPr lang="tr-TR" i="1" dirty="0">
                <a:solidFill>
                  <a:schemeClr val="tx1"/>
                </a:solidFill>
              </a:rPr>
              <a:t> Management,</a:t>
            </a:r>
          </a:p>
          <a:p>
            <a:r>
              <a:rPr lang="tr-TR" b="1" dirty="0">
                <a:solidFill>
                  <a:schemeClr val="tx1"/>
                </a:solidFill>
              </a:rPr>
              <a:t>Microsoft Operating System, </a:t>
            </a:r>
          </a:p>
          <a:p>
            <a:r>
              <a:rPr lang="tr-TR" b="1" dirty="0">
                <a:solidFill>
                  <a:schemeClr val="tx1"/>
                </a:solidFill>
              </a:rPr>
              <a:t>Visual Studio 2018,</a:t>
            </a:r>
          </a:p>
          <a:p>
            <a:r>
              <a:rPr lang="tr-TR" b="1" dirty="0" smtClean="0">
                <a:solidFill>
                  <a:schemeClr val="tx1"/>
                </a:solidFill>
              </a:rPr>
              <a:t>ASP.NET Web Forms,</a:t>
            </a:r>
          </a:p>
          <a:p>
            <a:r>
              <a:rPr lang="tr-TR" b="1" dirty="0" smtClean="0">
                <a:solidFill>
                  <a:schemeClr val="tx1"/>
                </a:solidFill>
              </a:rPr>
              <a:t>Web </a:t>
            </a:r>
            <a:r>
              <a:rPr lang="tr-TR" b="1" dirty="0" err="1" smtClean="0">
                <a:solidFill>
                  <a:schemeClr val="tx1"/>
                </a:solidFill>
              </a:rPr>
              <a:t>APIs</a:t>
            </a:r>
            <a:r>
              <a:rPr lang="tr-TR" b="1" dirty="0">
                <a:solidFill>
                  <a:schemeClr val="tx1"/>
                </a:solidFill>
              </a:rPr>
              <a:t> </a:t>
            </a:r>
            <a:r>
              <a:rPr lang="tr-TR" b="1" dirty="0" smtClean="0">
                <a:solidFill>
                  <a:schemeClr val="tx1"/>
                </a:solidFill>
              </a:rPr>
              <a:t>(</a:t>
            </a:r>
            <a:r>
              <a:rPr lang="tr-TR" b="1" dirty="0" err="1" smtClean="0">
                <a:solidFill>
                  <a:schemeClr val="tx1"/>
                </a:solidFill>
              </a:rPr>
              <a:t>RESTful</a:t>
            </a:r>
            <a:r>
              <a:rPr lang="tr-TR" b="1" dirty="0" smtClean="0">
                <a:solidFill>
                  <a:schemeClr val="tx1"/>
                </a:solidFill>
              </a:rPr>
              <a:t> service),</a:t>
            </a:r>
          </a:p>
          <a:p>
            <a:r>
              <a:rPr lang="tr-TR" b="1" dirty="0" err="1" smtClean="0">
                <a:solidFill>
                  <a:schemeClr val="tx1"/>
                </a:solidFill>
              </a:rPr>
              <a:t>Bootstrap</a:t>
            </a:r>
            <a:r>
              <a:rPr lang="tr-TR" b="1" dirty="0" smtClean="0">
                <a:solidFill>
                  <a:schemeClr val="tx1"/>
                </a:solidFill>
              </a:rPr>
              <a:t>,</a:t>
            </a:r>
            <a:endParaRPr lang="tr-TR" b="1" dirty="0">
              <a:solidFill>
                <a:schemeClr val="tx1"/>
              </a:solidFill>
            </a:endParaRPr>
          </a:p>
          <a:p>
            <a:r>
              <a:rPr lang="tr-TR" b="1" dirty="0" smtClean="0">
                <a:solidFill>
                  <a:schemeClr val="tx1"/>
                </a:solidFill>
              </a:rPr>
              <a:t>C</a:t>
            </a:r>
            <a:r>
              <a:rPr lang="tr-TR" b="1" dirty="0">
                <a:solidFill>
                  <a:schemeClr val="tx1"/>
                </a:solidFill>
              </a:rPr>
              <a:t># Programming Language</a:t>
            </a:r>
            <a:r>
              <a:rPr lang="tr-TR" i="1" dirty="0" smtClean="0">
                <a:solidFill>
                  <a:schemeClr val="tx1"/>
                </a:solidFill>
              </a:rPr>
              <a:t>,</a:t>
            </a:r>
          </a:p>
          <a:p>
            <a:r>
              <a:rPr lang="tr-TR" b="1" dirty="0" err="1" smtClean="0">
                <a:solidFill>
                  <a:schemeClr val="tx1"/>
                </a:solidFill>
              </a:rPr>
              <a:t>Telerik</a:t>
            </a:r>
            <a:r>
              <a:rPr lang="tr-TR" b="1" dirty="0" smtClean="0">
                <a:solidFill>
                  <a:schemeClr val="tx1"/>
                </a:solidFill>
              </a:rPr>
              <a:t>/</a:t>
            </a:r>
            <a:r>
              <a:rPr lang="tr-TR" b="1" dirty="0" err="1" smtClean="0">
                <a:solidFill>
                  <a:schemeClr val="tx1"/>
                </a:solidFill>
              </a:rPr>
              <a:t>Kendo</a:t>
            </a:r>
            <a:r>
              <a:rPr lang="tr-TR" b="1" dirty="0" smtClean="0">
                <a:solidFill>
                  <a:schemeClr val="tx1"/>
                </a:solidFill>
              </a:rPr>
              <a:t> UI,</a:t>
            </a:r>
            <a:endParaRPr lang="tr-TR" b="1" dirty="0">
              <a:solidFill>
                <a:schemeClr val="tx1"/>
              </a:solidFill>
            </a:endParaRPr>
          </a:p>
          <a:p>
            <a:r>
              <a:rPr lang="en-US" b="1" dirty="0">
                <a:solidFill>
                  <a:schemeClr val="tx1"/>
                </a:solidFill>
              </a:rPr>
              <a:t>Team Foundation Server (TFS) </a:t>
            </a:r>
            <a:endParaRPr lang="tr-TR" b="1" dirty="0" smtClean="0">
              <a:solidFill>
                <a:schemeClr val="tx1"/>
              </a:solidFill>
            </a:endParaRPr>
          </a:p>
          <a:p>
            <a:r>
              <a:rPr lang="en-US" b="1" dirty="0" smtClean="0">
                <a:solidFill>
                  <a:schemeClr val="tx1"/>
                </a:solidFill>
              </a:rPr>
              <a:t>SQL </a:t>
            </a:r>
            <a:r>
              <a:rPr lang="en-US" b="1" dirty="0">
                <a:solidFill>
                  <a:schemeClr val="tx1"/>
                </a:solidFill>
              </a:rPr>
              <a:t>Server </a:t>
            </a:r>
            <a:r>
              <a:rPr lang="en-US" b="1" dirty="0" smtClean="0">
                <a:solidFill>
                  <a:schemeClr val="tx1"/>
                </a:solidFill>
              </a:rPr>
              <a:t>2018</a:t>
            </a:r>
            <a:r>
              <a:rPr lang="tr-TR" b="1" dirty="0" smtClean="0">
                <a:solidFill>
                  <a:schemeClr val="tx1"/>
                </a:solidFill>
              </a:rPr>
              <a:t>,</a:t>
            </a:r>
          </a:p>
          <a:p>
            <a:r>
              <a:rPr lang="tr-TR" b="1" dirty="0" err="1">
                <a:solidFill>
                  <a:schemeClr val="tx1"/>
                </a:solidFill>
              </a:rPr>
              <a:t>Entity</a:t>
            </a:r>
            <a:r>
              <a:rPr lang="tr-TR" b="1" dirty="0">
                <a:solidFill>
                  <a:schemeClr val="tx1"/>
                </a:solidFill>
              </a:rPr>
              <a:t> </a:t>
            </a:r>
            <a:r>
              <a:rPr lang="tr-TR" b="1" dirty="0" smtClean="0">
                <a:solidFill>
                  <a:schemeClr val="tx1"/>
                </a:solidFill>
              </a:rPr>
              <a:t>Framework</a:t>
            </a:r>
            <a:r>
              <a:rPr lang="tr-TR" b="1" dirty="0">
                <a:solidFill>
                  <a:schemeClr val="tx1"/>
                </a:solidFill>
              </a:rPr>
              <a:t>.</a:t>
            </a:r>
            <a:endParaRPr lang="tr-TR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31521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E47D57EC-7256-43E6-B382-6205CDFD8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0000" y="180000"/>
            <a:ext cx="9360000" cy="1440000"/>
          </a:xfrm>
        </p:spPr>
        <p:txBody>
          <a:bodyPr/>
          <a:lstStyle/>
          <a:p>
            <a:pPr algn="ctr"/>
            <a:r>
              <a:rPr lang="tr-TR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FUTURE WORKS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E3B60762-D8FB-4DEC-A9FA-61ACBC520F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1257300"/>
            <a:ext cx="9601200" cy="508635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tr-TR" sz="2100" b="1" dirty="0">
                <a:solidFill>
                  <a:schemeClr val="tx1"/>
                </a:solidFill>
              </a:rPr>
              <a:t>F</a:t>
            </a:r>
            <a:r>
              <a:rPr lang="en-US" b="1" dirty="0" err="1">
                <a:solidFill>
                  <a:schemeClr val="tx1"/>
                </a:solidFill>
              </a:rPr>
              <a:t>inancial</a:t>
            </a:r>
            <a:r>
              <a:rPr lang="en-US" b="1" dirty="0">
                <a:solidFill>
                  <a:schemeClr val="tx1"/>
                </a:solidFill>
              </a:rPr>
              <a:t> tool </a:t>
            </a:r>
            <a:r>
              <a:rPr lang="en-US" dirty="0">
                <a:solidFill>
                  <a:schemeClr val="tx1"/>
                </a:solidFill>
              </a:rPr>
              <a:t>can be added to handle donations</a:t>
            </a:r>
            <a:r>
              <a:rPr lang="tr-TR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</a:rPr>
              <a:t>To run the </a:t>
            </a:r>
            <a:r>
              <a:rPr lang="en-US" b="1" dirty="0">
                <a:solidFill>
                  <a:schemeClr val="tx1"/>
                </a:solidFill>
              </a:rPr>
              <a:t>online payment system </a:t>
            </a:r>
            <a:r>
              <a:rPr lang="en-US" dirty="0">
                <a:solidFill>
                  <a:schemeClr val="tx1"/>
                </a:solidFill>
              </a:rPr>
              <a:t>appropriately the </a:t>
            </a:r>
            <a:r>
              <a:rPr lang="tr-TR" dirty="0">
                <a:solidFill>
                  <a:schemeClr val="tx1"/>
                </a:solidFill>
              </a:rPr>
              <a:t>b</a:t>
            </a:r>
            <a:r>
              <a:rPr lang="en-US" dirty="0" err="1">
                <a:solidFill>
                  <a:schemeClr val="tx1"/>
                </a:solidFill>
              </a:rPr>
              <a:t>ank</a:t>
            </a:r>
            <a:r>
              <a:rPr lang="en-US" dirty="0">
                <a:solidFill>
                  <a:schemeClr val="tx1"/>
                </a:solidFill>
              </a:rPr>
              <a:t> API can be implemented</a:t>
            </a:r>
            <a:r>
              <a:rPr lang="tr-TR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tr-TR" dirty="0">
                <a:solidFill>
                  <a:schemeClr val="tx1"/>
                </a:solidFill>
              </a:rPr>
              <a:t>T</a:t>
            </a:r>
            <a:r>
              <a:rPr lang="en-US" dirty="0">
                <a:solidFill>
                  <a:schemeClr val="tx1"/>
                </a:solidFill>
              </a:rPr>
              <a:t>o improve project planning module, </a:t>
            </a:r>
            <a:r>
              <a:rPr lang="en-US" b="1" dirty="0">
                <a:solidFill>
                  <a:schemeClr val="tx1"/>
                </a:solidFill>
              </a:rPr>
              <a:t>routing </a:t>
            </a:r>
            <a:r>
              <a:rPr lang="tr-TR" b="1" dirty="0">
                <a:solidFill>
                  <a:schemeClr val="tx1"/>
                </a:solidFill>
              </a:rPr>
              <a:t>and shortest path </a:t>
            </a:r>
            <a:r>
              <a:rPr lang="en-US" b="1" dirty="0">
                <a:solidFill>
                  <a:schemeClr val="tx1"/>
                </a:solidFill>
              </a:rPr>
              <a:t>algorithms</a:t>
            </a:r>
            <a:r>
              <a:rPr lang="tr-TR" b="1" dirty="0">
                <a:solidFill>
                  <a:schemeClr val="tx1"/>
                </a:solidFill>
              </a:rPr>
              <a:t> </a:t>
            </a:r>
            <a:r>
              <a:rPr lang="tr-TR" dirty="0">
                <a:solidFill>
                  <a:schemeClr val="tx1"/>
                </a:solidFill>
              </a:rPr>
              <a:t>should</a:t>
            </a:r>
            <a:r>
              <a:rPr lang="en-US" dirty="0">
                <a:solidFill>
                  <a:schemeClr val="tx1"/>
                </a:solidFill>
              </a:rPr>
              <a:t> be implemented</a:t>
            </a:r>
            <a:r>
              <a:rPr lang="tr-TR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to the system to determine the best </a:t>
            </a:r>
            <a:r>
              <a:rPr lang="tr-TR" dirty="0">
                <a:solidFill>
                  <a:schemeClr val="tx1"/>
                </a:solidFill>
              </a:rPr>
              <a:t>route</a:t>
            </a:r>
            <a:r>
              <a:rPr lang="en-US" dirty="0">
                <a:solidFill>
                  <a:schemeClr val="tx1"/>
                </a:solidFill>
              </a:rPr>
              <a:t> for outgoing projects</a:t>
            </a:r>
            <a:r>
              <a:rPr lang="tr-TR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</a:rPr>
              <a:t>A new interface can be added to allow users </a:t>
            </a:r>
            <a:r>
              <a:rPr lang="en-US" b="1" dirty="0">
                <a:solidFill>
                  <a:schemeClr val="tx1"/>
                </a:solidFill>
              </a:rPr>
              <a:t>to change </a:t>
            </a:r>
            <a:r>
              <a:rPr lang="tr-TR" b="1" dirty="0">
                <a:solidFill>
                  <a:schemeClr val="tx1"/>
                </a:solidFill>
              </a:rPr>
              <a:t>intelligence </a:t>
            </a:r>
            <a:r>
              <a:rPr lang="en-US" b="1" dirty="0">
                <a:solidFill>
                  <a:schemeClr val="tx1"/>
                </a:solidFill>
              </a:rPr>
              <a:t>parameters </a:t>
            </a:r>
            <a:r>
              <a:rPr lang="en-US" dirty="0">
                <a:solidFill>
                  <a:schemeClr val="tx1"/>
                </a:solidFill>
              </a:rPr>
              <a:t>without </a:t>
            </a:r>
            <a:r>
              <a:rPr lang="tr-TR" dirty="0">
                <a:solidFill>
                  <a:schemeClr val="tx1"/>
                </a:solidFill>
              </a:rPr>
              <a:t>handling</a:t>
            </a:r>
            <a:r>
              <a:rPr lang="en-US" dirty="0">
                <a:solidFill>
                  <a:schemeClr val="tx1"/>
                </a:solidFill>
              </a:rPr>
              <a:t> the code</a:t>
            </a:r>
            <a:r>
              <a:rPr lang="tr-TR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tr-TR" b="1" dirty="0">
                <a:solidFill>
                  <a:schemeClr val="tx1"/>
                </a:solidFill>
              </a:rPr>
              <a:t>More</a:t>
            </a:r>
            <a:r>
              <a:rPr lang="en-US" b="1" dirty="0">
                <a:solidFill>
                  <a:schemeClr val="tx1"/>
                </a:solidFill>
              </a:rPr>
              <a:t> generic</a:t>
            </a:r>
            <a:r>
              <a:rPr lang="tr-TR" b="1" dirty="0">
                <a:solidFill>
                  <a:schemeClr val="tx1"/>
                </a:solidFill>
              </a:rPr>
              <a:t> system </a:t>
            </a:r>
            <a:r>
              <a:rPr lang="tr-TR" dirty="0">
                <a:solidFill>
                  <a:schemeClr val="tx1"/>
                </a:solidFill>
              </a:rPr>
              <a:t>should be developed</a:t>
            </a:r>
            <a:r>
              <a:rPr lang="en-US" dirty="0">
                <a:solidFill>
                  <a:schemeClr val="tx1"/>
                </a:solidFill>
              </a:rPr>
              <a:t>, so different NGOs would be able to use it for </a:t>
            </a:r>
            <a:r>
              <a:rPr lang="tr-TR" dirty="0">
                <a:solidFill>
                  <a:schemeClr val="tx1"/>
                </a:solidFill>
              </a:rPr>
              <a:t>performing</a:t>
            </a:r>
            <a:r>
              <a:rPr lang="en-US" dirty="0">
                <a:solidFill>
                  <a:schemeClr val="tx1"/>
                </a:solidFill>
              </a:rPr>
              <a:t> their management issues</a:t>
            </a:r>
            <a:endParaRPr lang="tr-T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52656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E3B60762-D8FB-4DEC-A9FA-61ACBC520F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50032" y="1158826"/>
            <a:ext cx="10619935" cy="5086350"/>
          </a:xfrm>
        </p:spPr>
        <p:txBody>
          <a:bodyPr>
            <a:normAutofit lnSpcReduction="10000"/>
          </a:bodyPr>
          <a:lstStyle/>
          <a:p>
            <a:pPr>
              <a:lnSpc>
                <a:spcPct val="200000"/>
              </a:lnSpc>
            </a:pPr>
            <a:r>
              <a:rPr lang="tr-TR" b="1" dirty="0">
                <a:solidFill>
                  <a:schemeClr val="tx1"/>
                </a:solidFill>
              </a:rPr>
              <a:t>The database </a:t>
            </a:r>
            <a:r>
              <a:rPr lang="tr-TR" dirty="0">
                <a:solidFill>
                  <a:schemeClr val="tx1"/>
                </a:solidFill>
              </a:rPr>
              <a:t>was created by considering İLKYAR’s managerial structure.</a:t>
            </a:r>
          </a:p>
          <a:p>
            <a:pPr>
              <a:lnSpc>
                <a:spcPct val="200000"/>
              </a:lnSpc>
            </a:pPr>
            <a:r>
              <a:rPr lang="tr-TR" dirty="0">
                <a:solidFill>
                  <a:schemeClr val="tx1"/>
                </a:solidFill>
              </a:rPr>
              <a:t>While developing project, </a:t>
            </a:r>
            <a:r>
              <a:rPr lang="tr-TR" b="1" dirty="0">
                <a:solidFill>
                  <a:schemeClr val="tx1"/>
                </a:solidFill>
              </a:rPr>
              <a:t>N-Tier Architecture </a:t>
            </a:r>
            <a:r>
              <a:rPr lang="tr-TR" dirty="0">
                <a:solidFill>
                  <a:schemeClr val="tx1"/>
                </a:solidFill>
              </a:rPr>
              <a:t>was used due to its professionality.</a:t>
            </a:r>
          </a:p>
          <a:p>
            <a:pPr>
              <a:lnSpc>
                <a:spcPct val="200000"/>
              </a:lnSpc>
            </a:pPr>
            <a:r>
              <a:rPr lang="en-US" b="1" dirty="0">
                <a:solidFill>
                  <a:schemeClr val="tx1"/>
                </a:solidFill>
              </a:rPr>
              <a:t>An intelligent system </a:t>
            </a:r>
            <a:r>
              <a:rPr lang="en-US" dirty="0">
                <a:solidFill>
                  <a:schemeClr val="tx1"/>
                </a:solidFill>
              </a:rPr>
              <a:t>was developed for the project suggestion to volunteer and volunteer suggestion for project manager</a:t>
            </a:r>
            <a:r>
              <a:rPr lang="tr-TR" dirty="0">
                <a:solidFill>
                  <a:schemeClr val="tx1"/>
                </a:solidFill>
              </a:rPr>
              <a:t> by using </a:t>
            </a:r>
            <a:r>
              <a:rPr lang="en-US" b="1" dirty="0">
                <a:solidFill>
                  <a:schemeClr val="tx1"/>
                </a:solidFill>
              </a:rPr>
              <a:t>Cased Based Reasoning (CBR) </a:t>
            </a:r>
            <a:r>
              <a:rPr lang="tr-TR" b="1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200000"/>
              </a:lnSpc>
            </a:pPr>
            <a:r>
              <a:rPr lang="tr-TR" b="1" dirty="0">
                <a:solidFill>
                  <a:schemeClr val="tx1"/>
                </a:solidFill>
              </a:rPr>
              <a:t>Gamification</a:t>
            </a:r>
            <a:r>
              <a:rPr lang="tr-TR" dirty="0">
                <a:solidFill>
                  <a:schemeClr val="tx1"/>
                </a:solidFill>
              </a:rPr>
              <a:t> is performed based on badge earning.</a:t>
            </a:r>
          </a:p>
          <a:p>
            <a:pPr>
              <a:lnSpc>
                <a:spcPct val="200000"/>
              </a:lnSpc>
            </a:pPr>
            <a:r>
              <a:rPr lang="tr-TR" dirty="0">
                <a:solidFill>
                  <a:schemeClr val="tx1"/>
                </a:solidFill>
              </a:rPr>
              <a:t>The use cases planned in Software Specifications Requirements (SRS) are </a:t>
            </a:r>
            <a:r>
              <a:rPr lang="tr-TR" b="1" dirty="0">
                <a:solidFill>
                  <a:schemeClr val="tx1"/>
                </a:solidFill>
              </a:rPr>
              <a:t>tested</a:t>
            </a:r>
            <a:r>
              <a:rPr lang="tr-TR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200000"/>
              </a:lnSpc>
            </a:pPr>
            <a:r>
              <a:rPr lang="tr-TR" dirty="0">
                <a:solidFill>
                  <a:schemeClr val="tx1"/>
                </a:solidFill>
              </a:rPr>
              <a:t>Some functionalities were decided as a </a:t>
            </a:r>
            <a:r>
              <a:rPr lang="tr-TR" b="1" dirty="0">
                <a:solidFill>
                  <a:schemeClr val="tx1"/>
                </a:solidFill>
              </a:rPr>
              <a:t>future work </a:t>
            </a:r>
            <a:r>
              <a:rPr lang="tr-TR" dirty="0">
                <a:solidFill>
                  <a:schemeClr val="tx1"/>
                </a:solidFill>
              </a:rPr>
              <a:t>to improve the project.</a:t>
            </a:r>
          </a:p>
          <a:p>
            <a:endParaRPr lang="tr-TR" dirty="0">
              <a:solidFill>
                <a:schemeClr val="tx1"/>
              </a:solidFill>
            </a:endParaRPr>
          </a:p>
        </p:txBody>
      </p:sp>
      <p:sp>
        <p:nvSpPr>
          <p:cNvPr id="6" name="Unvan 1">
            <a:extLst>
              <a:ext uri="{FF2B5EF4-FFF2-40B4-BE49-F238E27FC236}">
                <a16:creationId xmlns:a16="http://schemas.microsoft.com/office/drawing/2014/main" id="{01EF28FA-74E0-4CAF-9335-4A35AEF45759}"/>
              </a:ext>
            </a:extLst>
          </p:cNvPr>
          <p:cNvSpPr txBox="1">
            <a:spLocks/>
          </p:cNvSpPr>
          <p:nvPr/>
        </p:nvSpPr>
        <p:spPr>
          <a:xfrm>
            <a:off x="1980000" y="180000"/>
            <a:ext cx="9360000" cy="1440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tr-TR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5197008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D655B5-8406-473C-AF8D-9410B9F180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49800" y="1638300"/>
            <a:ext cx="10820400" cy="3581400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dirty="0">
                <a:solidFill>
                  <a:schemeClr val="tx1"/>
                </a:solidFill>
                <a:latin typeface="Corbel" panose="020B0503020204020204" pitchFamily="34" charset="0"/>
              </a:rPr>
              <a:t>I-NGOS project has been supported by</a:t>
            </a:r>
            <a:r>
              <a:rPr lang="tr-TR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b="1" dirty="0">
                <a:solidFill>
                  <a:srgbClr val="C00000"/>
                </a:solidFill>
                <a:latin typeface="Corbel" panose="020B0503020204020204" pitchFamily="34" charset="0"/>
              </a:rPr>
              <a:t>TÜBİTAK in terms of 2209-B Industry Oriented Undergraduate Thesis Support Program.</a:t>
            </a:r>
            <a:r>
              <a:rPr lang="tr-TR" b="1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</a:p>
          <a:p>
            <a:pPr marL="0" indent="0">
              <a:lnSpc>
                <a:spcPct val="200000"/>
              </a:lnSpc>
              <a:buNone/>
            </a:pPr>
            <a:endParaRPr lang="tr-TR" b="1" dirty="0">
              <a:solidFill>
                <a:schemeClr val="tx1"/>
              </a:solidFill>
              <a:latin typeface="Corbel" panose="020B0503020204020204" pitchFamily="34" charset="0"/>
            </a:endParaRPr>
          </a:p>
          <a:p>
            <a:pPr>
              <a:lnSpc>
                <a:spcPct val="200000"/>
              </a:lnSpc>
            </a:pPr>
            <a:r>
              <a:rPr lang="tr-TR" dirty="0">
                <a:solidFill>
                  <a:schemeClr val="tx1"/>
                </a:solidFill>
                <a:latin typeface="Corbel" panose="020B0503020204020204" pitchFamily="34" charset="0"/>
              </a:rPr>
              <a:t>Also, we have been studying on an article to give a conference at </a:t>
            </a:r>
            <a:r>
              <a:rPr lang="tr-TR" b="1" dirty="0">
                <a:solidFill>
                  <a:srgbClr val="C00000"/>
                </a:solidFill>
                <a:latin typeface="Corbel" panose="020B0503020204020204" pitchFamily="34" charset="0"/>
              </a:rPr>
              <a:t>UBMK’19 (International Conference on Computer Science and Engineering, 2019).</a:t>
            </a:r>
          </a:p>
          <a:p>
            <a:pPr>
              <a:lnSpc>
                <a:spcPct val="200000"/>
              </a:lnSpc>
            </a:pPr>
            <a:endParaRPr lang="tr-TR" b="1" dirty="0">
              <a:solidFill>
                <a:schemeClr val="tx1"/>
              </a:solidFill>
              <a:latin typeface="Corbel" panose="020B0503020204020204" pitchFamily="34" charset="0"/>
            </a:endParaRPr>
          </a:p>
          <a:p>
            <a:pPr marL="0" indent="0">
              <a:lnSpc>
                <a:spcPct val="200000"/>
              </a:lnSpc>
              <a:buNone/>
            </a:pPr>
            <a:endParaRPr lang="tr-TR" dirty="0">
              <a:solidFill>
                <a:schemeClr val="tx1"/>
              </a:solidFill>
            </a:endParaRPr>
          </a:p>
        </p:txBody>
      </p:sp>
      <p:sp>
        <p:nvSpPr>
          <p:cNvPr id="4" name="Unvan 1">
            <a:extLst>
              <a:ext uri="{FF2B5EF4-FFF2-40B4-BE49-F238E27FC236}">
                <a16:creationId xmlns:a16="http://schemas.microsoft.com/office/drawing/2014/main" id="{3BDD9F80-A110-466A-B05E-A38D28527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0000" y="180000"/>
            <a:ext cx="9360000" cy="1440000"/>
          </a:xfrm>
        </p:spPr>
        <p:txBody>
          <a:bodyPr/>
          <a:lstStyle/>
          <a:p>
            <a:pPr algn="ctr"/>
            <a:r>
              <a:rPr lang="tr-TR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PROJECT SUPPORTS AND PLANS</a:t>
            </a:r>
          </a:p>
        </p:txBody>
      </p:sp>
    </p:spTree>
    <p:extLst>
      <p:ext uri="{BB962C8B-B14F-4D97-AF65-F5344CB8AC3E}">
        <p14:creationId xmlns:p14="http://schemas.microsoft.com/office/powerpoint/2010/main" val="19508748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eng408Demo">
            <a:hlinkClick r:id="" action="ppaction://media"/>
            <a:extLst>
              <a:ext uri="{FF2B5EF4-FFF2-40B4-BE49-F238E27FC236}">
                <a16:creationId xmlns:a16="http://schemas.microsoft.com/office/drawing/2014/main" id="{ED90C145-47DF-4976-BFE4-3A800439F9B5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70714" y="900000"/>
            <a:ext cx="10184676" cy="5679678"/>
          </a:xfrm>
        </p:spPr>
      </p:pic>
      <p:sp>
        <p:nvSpPr>
          <p:cNvPr id="5" name="Unvan 1">
            <a:extLst>
              <a:ext uri="{FF2B5EF4-FFF2-40B4-BE49-F238E27FC236}">
                <a16:creationId xmlns:a16="http://schemas.microsoft.com/office/drawing/2014/main" id="{8DDC9E4A-C219-4154-B37E-EC871F3CB4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3052" y="180000"/>
            <a:ext cx="9360000" cy="1440000"/>
          </a:xfrm>
        </p:spPr>
        <p:txBody>
          <a:bodyPr/>
          <a:lstStyle/>
          <a:p>
            <a:pPr algn="ctr"/>
            <a:r>
              <a:rPr lang="tr-TR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DEMO VIDEO</a:t>
            </a:r>
          </a:p>
        </p:txBody>
      </p:sp>
    </p:spTree>
    <p:extLst>
      <p:ext uri="{BB962C8B-B14F-4D97-AF65-F5344CB8AC3E}">
        <p14:creationId xmlns:p14="http://schemas.microsoft.com/office/powerpoint/2010/main" val="920082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250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95240D96-A375-414B-90D3-B84D0B2BB0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73" b="9733"/>
          <a:stretch/>
        </p:blipFill>
        <p:spPr>
          <a:xfrm>
            <a:off x="11000935" y="5780637"/>
            <a:ext cx="1191065" cy="955171"/>
          </a:xfrm>
        </p:spPr>
      </p:pic>
      <p:sp>
        <p:nvSpPr>
          <p:cNvPr id="6" name="Unvan 1">
            <a:extLst>
              <a:ext uri="{FF2B5EF4-FFF2-40B4-BE49-F238E27FC236}">
                <a16:creationId xmlns:a16="http://schemas.microsoft.com/office/drawing/2014/main" id="{275718DF-4EBB-4E61-9221-6F245E2C4CCD}"/>
              </a:ext>
            </a:extLst>
          </p:cNvPr>
          <p:cNvSpPr txBox="1">
            <a:spLocks/>
          </p:cNvSpPr>
          <p:nvPr/>
        </p:nvSpPr>
        <p:spPr>
          <a:xfrm>
            <a:off x="6726498" y="6085315"/>
            <a:ext cx="4412973" cy="90754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endParaRPr lang="tr-TR" sz="2400" i="1" dirty="0">
              <a:solidFill>
                <a:schemeClr val="tx1"/>
              </a:solidFill>
            </a:endParaRPr>
          </a:p>
          <a:p>
            <a:pPr algn="r"/>
            <a:r>
              <a:rPr lang="tr-TR" sz="2000" u="sng" dirty="0">
                <a:solidFill>
                  <a:srgbClr val="0070C0"/>
                </a:solidFill>
              </a:rPr>
              <a:t>www.ingosystems.wordpress.com</a:t>
            </a:r>
          </a:p>
        </p:txBody>
      </p:sp>
      <p:pic>
        <p:nvPicPr>
          <p:cNvPr id="10" name="Resim 9">
            <a:extLst>
              <a:ext uri="{FF2B5EF4-FFF2-40B4-BE49-F238E27FC236}">
                <a16:creationId xmlns:a16="http://schemas.microsoft.com/office/drawing/2014/main" id="{F4E11FF0-384C-40D2-BD21-E371E124033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2455" y="2206704"/>
            <a:ext cx="3538721" cy="353872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76BE629-DF4B-4ED3-9E75-272C8499A558}"/>
              </a:ext>
            </a:extLst>
          </p:cNvPr>
          <p:cNvSpPr/>
          <p:nvPr/>
        </p:nvSpPr>
        <p:spPr>
          <a:xfrm>
            <a:off x="1519311" y="912707"/>
            <a:ext cx="1018501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800" i="1" dirty="0">
                <a:latin typeface="Corbel" panose="020B0503020204020204" pitchFamily="34" charset="0"/>
              </a:rPr>
              <a:t>We appreciate </a:t>
            </a:r>
            <a:r>
              <a:rPr lang="en-US" sz="2800" b="1" i="1" dirty="0">
                <a:latin typeface="Corbel" panose="020B0503020204020204" pitchFamily="34" charset="0"/>
              </a:rPr>
              <a:t>Prof. Dr. </a:t>
            </a:r>
            <a:r>
              <a:rPr lang="en-US" sz="2800" b="1" i="1" dirty="0" err="1">
                <a:latin typeface="Corbel" panose="020B0503020204020204" pitchFamily="34" charset="0"/>
              </a:rPr>
              <a:t>Müslim</a:t>
            </a:r>
            <a:r>
              <a:rPr lang="en-US" sz="2800" b="1" i="1" dirty="0">
                <a:latin typeface="Corbel" panose="020B0503020204020204" pitchFamily="34" charset="0"/>
              </a:rPr>
              <a:t> BOZYİĞİT</a:t>
            </a:r>
            <a:r>
              <a:rPr lang="en-US" sz="2800" i="1" dirty="0">
                <a:latin typeface="Corbel" panose="020B0503020204020204" pitchFamily="34" charset="0"/>
              </a:rPr>
              <a:t>, </a:t>
            </a:r>
            <a:r>
              <a:rPr lang="en-US" sz="2800" b="1" i="1" dirty="0">
                <a:latin typeface="Corbel" panose="020B0503020204020204" pitchFamily="34" charset="0"/>
              </a:rPr>
              <a:t>Dr. </a:t>
            </a:r>
            <a:r>
              <a:rPr lang="en-US" sz="2800" b="1" i="1" dirty="0" err="1">
                <a:latin typeface="Corbel" panose="020B0503020204020204" pitchFamily="34" charset="0"/>
              </a:rPr>
              <a:t>Ulaş</a:t>
            </a:r>
            <a:r>
              <a:rPr lang="en-US" sz="2800" b="1" i="1" dirty="0">
                <a:latin typeface="Corbel" panose="020B0503020204020204" pitchFamily="34" charset="0"/>
              </a:rPr>
              <a:t> GÜLEÇ</a:t>
            </a:r>
            <a:r>
              <a:rPr lang="en-US" sz="2800" i="1" dirty="0">
                <a:latin typeface="Corbel" panose="020B0503020204020204" pitchFamily="34" charset="0"/>
              </a:rPr>
              <a:t>, and the case NGO </a:t>
            </a:r>
            <a:r>
              <a:rPr lang="en-US" sz="2800" b="1" i="1" dirty="0">
                <a:latin typeface="Corbel" panose="020B0503020204020204" pitchFamily="34" charset="0"/>
              </a:rPr>
              <a:t>İLKYAR</a:t>
            </a:r>
            <a:r>
              <a:rPr lang="en-US" sz="2800" i="1" dirty="0">
                <a:latin typeface="Corbel" panose="020B0503020204020204" pitchFamily="34" charset="0"/>
              </a:rPr>
              <a:t> for their assistance and support during the project. </a:t>
            </a:r>
            <a:endParaRPr lang="en-US" sz="2800" b="1" i="1" dirty="0">
              <a:latin typeface="Corbel" panose="020B0503020204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F605BCE-0A87-449B-B601-E4750AC2F7F4}"/>
              </a:ext>
            </a:extLst>
          </p:cNvPr>
          <p:cNvSpPr/>
          <p:nvPr/>
        </p:nvSpPr>
        <p:spPr>
          <a:xfrm>
            <a:off x="4736990" y="5885260"/>
            <a:ext cx="397901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tr-TR" sz="2000" b="1" dirty="0">
                <a:latin typeface="Calibri" panose="020F0502020204030204" pitchFamily="34" charset="0"/>
                <a:cs typeface="Calibri" panose="020F0502020204030204" pitchFamily="34" charset="0"/>
              </a:rPr>
              <a:t>THANK YOU FOR YOUR ATTENTION</a:t>
            </a:r>
            <a:endParaRPr lang="en-US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57485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67F9B7BE-7691-4828-8116-741A160E35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400" y="99390"/>
            <a:ext cx="11460599" cy="1440000"/>
          </a:xfrm>
        </p:spPr>
        <p:txBody>
          <a:bodyPr/>
          <a:lstStyle/>
          <a:p>
            <a:pPr algn="ctr"/>
            <a:r>
              <a:rPr lang="tr-TR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I-NGOS PROJECT DESCRIPTION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149773A7-461E-4CC6-B23F-F80052222E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9029" y="985503"/>
            <a:ext cx="11085340" cy="488699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tr-TR" dirty="0" err="1">
                <a:solidFill>
                  <a:schemeClr val="tx1"/>
                </a:solidFill>
              </a:rPr>
              <a:t>The</a:t>
            </a:r>
            <a:r>
              <a:rPr lang="tr-TR" dirty="0">
                <a:solidFill>
                  <a:schemeClr val="tx1"/>
                </a:solidFill>
              </a:rPr>
              <a:t> a</a:t>
            </a:r>
            <a:r>
              <a:rPr lang="en-US" dirty="0" err="1">
                <a:solidFill>
                  <a:schemeClr val="tx1"/>
                </a:solidFill>
              </a:rPr>
              <a:t>im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tr-TR" dirty="0">
                <a:solidFill>
                  <a:schemeClr val="tx1"/>
                </a:solidFill>
              </a:rPr>
              <a:t>is </a:t>
            </a:r>
            <a:r>
              <a:rPr lang="en-US" dirty="0">
                <a:solidFill>
                  <a:schemeClr val="tx1"/>
                </a:solidFill>
              </a:rPr>
              <a:t>to develop a</a:t>
            </a:r>
            <a:r>
              <a:rPr lang="tr-TR" dirty="0">
                <a:solidFill>
                  <a:schemeClr val="tx1"/>
                </a:solidFill>
              </a:rPr>
              <a:t>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tr-TR" b="1" dirty="0" err="1">
                <a:solidFill>
                  <a:schemeClr val="tx1"/>
                </a:solidFill>
              </a:rPr>
              <a:t>intelligent</a:t>
            </a:r>
            <a:r>
              <a:rPr lang="tr-TR" b="1" dirty="0">
                <a:solidFill>
                  <a:schemeClr val="tx1"/>
                </a:solidFill>
              </a:rPr>
              <a:t> </a:t>
            </a:r>
            <a:r>
              <a:rPr lang="en-US" b="1" dirty="0">
                <a:solidFill>
                  <a:schemeClr val="tx1"/>
                </a:solidFill>
              </a:rPr>
              <a:t>NGO (Non-Governmental Organization) management system. </a:t>
            </a:r>
            <a:endParaRPr lang="tr-TR" b="1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tr-TR" dirty="0" smtClean="0">
                <a:solidFill>
                  <a:schemeClr val="tx1"/>
                </a:solidFill>
              </a:rPr>
              <a:t>A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tr-TR" b="1" dirty="0" smtClean="0">
                <a:solidFill>
                  <a:schemeClr val="tx1"/>
                </a:solidFill>
              </a:rPr>
              <a:t>N-</a:t>
            </a:r>
            <a:r>
              <a:rPr lang="tr-TR" b="1" dirty="0" err="1" smtClean="0">
                <a:solidFill>
                  <a:schemeClr val="tx1"/>
                </a:solidFill>
              </a:rPr>
              <a:t>Tier</a:t>
            </a:r>
            <a:r>
              <a:rPr lang="tr-TR" b="1" dirty="0" smtClean="0">
                <a:solidFill>
                  <a:schemeClr val="tx1"/>
                </a:solidFill>
              </a:rPr>
              <a:t> Architecture (server-</a:t>
            </a:r>
            <a:r>
              <a:rPr lang="tr-TR" b="1" dirty="0" err="1" smtClean="0">
                <a:solidFill>
                  <a:schemeClr val="tx1"/>
                </a:solidFill>
              </a:rPr>
              <a:t>client</a:t>
            </a:r>
            <a:r>
              <a:rPr lang="tr-TR" b="1" dirty="0" smtClean="0">
                <a:solidFill>
                  <a:schemeClr val="tx1"/>
                </a:solidFill>
              </a:rPr>
              <a:t>) </a:t>
            </a:r>
            <a:r>
              <a:rPr lang="en-US" dirty="0" smtClean="0">
                <a:solidFill>
                  <a:schemeClr val="tx1"/>
                </a:solidFill>
              </a:rPr>
              <a:t>in </a:t>
            </a:r>
            <a:r>
              <a:rPr lang="en-US" dirty="0">
                <a:solidFill>
                  <a:schemeClr val="tx1"/>
                </a:solidFill>
              </a:rPr>
              <a:t>the form of a </a:t>
            </a:r>
            <a:r>
              <a:rPr lang="en-US" b="1" dirty="0">
                <a:solidFill>
                  <a:schemeClr val="tx1"/>
                </a:solidFill>
              </a:rPr>
              <a:t>cloud service</a:t>
            </a:r>
            <a:r>
              <a:rPr lang="en-US" dirty="0">
                <a:solidFill>
                  <a:schemeClr val="tx1"/>
                </a:solidFill>
              </a:rPr>
              <a:t>. </a:t>
            </a:r>
            <a:endParaRPr lang="tr-TR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tr-TR" dirty="0" err="1">
                <a:solidFill>
                  <a:schemeClr val="tx1"/>
                </a:solidFill>
              </a:rPr>
              <a:t>Different</a:t>
            </a:r>
            <a:r>
              <a:rPr lang="tr-TR" dirty="0">
                <a:solidFill>
                  <a:schemeClr val="tx1"/>
                </a:solidFill>
              </a:rPr>
              <a:t> </a:t>
            </a:r>
            <a:r>
              <a:rPr lang="tr-TR" b="1" dirty="0" err="1">
                <a:solidFill>
                  <a:schemeClr val="tx1"/>
                </a:solidFill>
              </a:rPr>
              <a:t>user</a:t>
            </a:r>
            <a:r>
              <a:rPr lang="tr-TR" b="1" dirty="0">
                <a:solidFill>
                  <a:schemeClr val="tx1"/>
                </a:solidFill>
              </a:rPr>
              <a:t> </a:t>
            </a:r>
            <a:r>
              <a:rPr lang="tr-TR" b="1" dirty="0" err="1">
                <a:solidFill>
                  <a:schemeClr val="tx1"/>
                </a:solidFill>
              </a:rPr>
              <a:t>interfaces</a:t>
            </a:r>
            <a:r>
              <a:rPr lang="tr-TR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</a:rPr>
              <a:t>The system is expected to learn from every project to become more </a:t>
            </a:r>
            <a:r>
              <a:rPr lang="en-US" b="1" dirty="0">
                <a:solidFill>
                  <a:schemeClr val="tx1"/>
                </a:solidFill>
              </a:rPr>
              <a:t>intelligent</a:t>
            </a:r>
            <a:r>
              <a:rPr lang="tr-TR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</a:rPr>
              <a:t>Client </a:t>
            </a:r>
            <a:r>
              <a:rPr lang="tr-TR" dirty="0" err="1">
                <a:solidFill>
                  <a:schemeClr val="tx1"/>
                </a:solidFill>
              </a:rPr>
              <a:t>should</a:t>
            </a:r>
            <a:r>
              <a:rPr lang="tr-TR" dirty="0">
                <a:solidFill>
                  <a:schemeClr val="tx1"/>
                </a:solidFill>
              </a:rPr>
              <a:t> be </a:t>
            </a:r>
            <a:r>
              <a:rPr lang="tr-TR" dirty="0" err="1">
                <a:solidFill>
                  <a:schemeClr val="tx1"/>
                </a:solidFill>
              </a:rPr>
              <a:t>able</a:t>
            </a:r>
            <a:r>
              <a:rPr lang="tr-TR" dirty="0">
                <a:solidFill>
                  <a:schemeClr val="tx1"/>
                </a:solidFill>
              </a:rPr>
              <a:t> </a:t>
            </a:r>
            <a:r>
              <a:rPr lang="tr-TR" dirty="0" err="1">
                <a:solidFill>
                  <a:schemeClr val="tx1"/>
                </a:solidFill>
              </a:rPr>
              <a:t>to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tr-TR" dirty="0">
                <a:solidFill>
                  <a:schemeClr val="tx1"/>
                </a:solidFill>
              </a:rPr>
              <a:t>use the system on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tr-TR" b="1" dirty="0">
                <a:solidFill>
                  <a:schemeClr val="tx1"/>
                </a:solidFill>
              </a:rPr>
              <a:t>Web with responsive design.</a:t>
            </a:r>
          </a:p>
          <a:p>
            <a:pPr>
              <a:lnSpc>
                <a:spcPct val="150000"/>
              </a:lnSpc>
            </a:pPr>
            <a:r>
              <a:rPr lang="tr-TR" b="1" dirty="0">
                <a:solidFill>
                  <a:schemeClr val="tx1"/>
                </a:solidFill>
              </a:rPr>
              <a:t>İ</a:t>
            </a:r>
            <a:r>
              <a:rPr lang="en-US" b="1" dirty="0">
                <a:solidFill>
                  <a:schemeClr val="tx1"/>
                </a:solidFill>
              </a:rPr>
              <a:t>LKYAR</a:t>
            </a:r>
            <a:r>
              <a:rPr lang="tr-TR" b="1" dirty="0">
                <a:solidFill>
                  <a:schemeClr val="tx1"/>
                </a:solidFill>
              </a:rPr>
              <a:t> (İlköğretim Okullarına Yardım Vakfı)</a:t>
            </a:r>
            <a:r>
              <a:rPr lang="en-US" dirty="0">
                <a:solidFill>
                  <a:schemeClr val="tx1"/>
                </a:solidFill>
              </a:rPr>
              <a:t> is </a:t>
            </a:r>
            <a:r>
              <a:rPr lang="tr-TR" dirty="0">
                <a:solidFill>
                  <a:schemeClr val="tx1"/>
                </a:solidFill>
              </a:rPr>
              <a:t>taken as a case </a:t>
            </a:r>
            <a:r>
              <a:rPr lang="en-US" dirty="0">
                <a:solidFill>
                  <a:schemeClr val="tx1"/>
                </a:solidFill>
              </a:rPr>
              <a:t>NGO.</a:t>
            </a:r>
            <a:endParaRPr lang="tr-T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4028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5739" y="99390"/>
            <a:ext cx="11496261" cy="1440000"/>
          </a:xfrm>
        </p:spPr>
        <p:txBody>
          <a:bodyPr>
            <a:normAutofit/>
          </a:bodyPr>
          <a:lstStyle/>
          <a:p>
            <a:pPr algn="ctr"/>
            <a:r>
              <a:rPr lang="tr-TR" b="1" dirty="0">
                <a:ln w="0"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rPr>
              <a:t>COMPANY INFORMATION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7924"/>
          <a:stretch/>
        </p:blipFill>
        <p:spPr>
          <a:xfrm>
            <a:off x="4591828" y="1037905"/>
            <a:ext cx="4136341" cy="148354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980000" y="3341683"/>
            <a:ext cx="9601200" cy="46905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defTabSz="914400">
              <a:lnSpc>
                <a:spcPct val="150000"/>
              </a:lnSpc>
              <a:spcBef>
                <a:spcPts val="10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tr-TR" sz="2000" dirty="0"/>
              <a:t>E</a:t>
            </a:r>
            <a:r>
              <a:rPr lang="en-US" sz="2000" dirty="0"/>
              <a:t>stablished in Turkey in 1998</a:t>
            </a:r>
            <a:r>
              <a:rPr lang="tr-TR" sz="2000" dirty="0"/>
              <a:t>.</a:t>
            </a:r>
          </a:p>
          <a:p>
            <a:pPr marL="342900" indent="-342900" defTabSz="914400">
              <a:lnSpc>
                <a:spcPct val="150000"/>
              </a:lnSpc>
              <a:spcBef>
                <a:spcPts val="10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tr-TR" sz="2000" b="1" dirty="0"/>
              <a:t>Management Side </a:t>
            </a:r>
          </a:p>
          <a:p>
            <a:pPr marL="800100" lvl="1" indent="-342900" defTabSz="914400">
              <a:lnSpc>
                <a:spcPct val="150000"/>
              </a:lnSpc>
              <a:spcBef>
                <a:spcPts val="10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tr-TR" sz="2000" dirty="0" err="1"/>
              <a:t>Arranges</a:t>
            </a:r>
            <a:r>
              <a:rPr lang="tr-TR" sz="2000" dirty="0"/>
              <a:t> </a:t>
            </a:r>
            <a:r>
              <a:rPr lang="tr-TR" sz="2000" dirty="0" err="1"/>
              <a:t>projects</a:t>
            </a:r>
            <a:r>
              <a:rPr lang="tr-TR" sz="2000" dirty="0"/>
              <a:t>, </a:t>
            </a:r>
            <a:r>
              <a:rPr lang="tr-TR" sz="2000" dirty="0" err="1"/>
              <a:t>visits</a:t>
            </a:r>
            <a:r>
              <a:rPr lang="tr-TR" sz="2000" dirty="0"/>
              <a:t> </a:t>
            </a:r>
            <a:r>
              <a:rPr lang="tr-TR" sz="2000" dirty="0" err="1"/>
              <a:t>schools</a:t>
            </a:r>
            <a:r>
              <a:rPr lang="tr-TR" sz="2000" dirty="0"/>
              <a:t>, </a:t>
            </a:r>
            <a:r>
              <a:rPr lang="tr-TR" sz="2000" dirty="0" err="1"/>
              <a:t>conduct</a:t>
            </a:r>
            <a:r>
              <a:rPr lang="tr-TR" sz="2000" dirty="0"/>
              <a:t> </a:t>
            </a:r>
            <a:r>
              <a:rPr lang="tr-TR" sz="2000" dirty="0" err="1"/>
              <a:t>activities</a:t>
            </a:r>
            <a:r>
              <a:rPr lang="tr-TR" sz="2000" dirty="0"/>
              <a:t>, </a:t>
            </a:r>
            <a:r>
              <a:rPr lang="tr-TR" sz="2000" dirty="0" err="1"/>
              <a:t>send</a:t>
            </a:r>
            <a:r>
              <a:rPr lang="tr-TR" sz="2000" dirty="0"/>
              <a:t> </a:t>
            </a:r>
            <a:r>
              <a:rPr lang="tr-TR" sz="2000" dirty="0" err="1"/>
              <a:t>materials</a:t>
            </a:r>
            <a:r>
              <a:rPr lang="tr-TR" sz="2000" dirty="0"/>
              <a:t>, </a:t>
            </a:r>
            <a:r>
              <a:rPr lang="tr-TR" sz="2000" dirty="0" err="1"/>
              <a:t>etc</a:t>
            </a:r>
            <a:r>
              <a:rPr lang="tr-TR" sz="2000" dirty="0"/>
              <a:t>.</a:t>
            </a:r>
          </a:p>
          <a:p>
            <a:pPr marL="342900" indent="-342900" defTabSz="914400">
              <a:lnSpc>
                <a:spcPct val="150000"/>
              </a:lnSpc>
              <a:spcBef>
                <a:spcPts val="10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tr-TR" sz="2000" b="1" dirty="0"/>
              <a:t>School Side</a:t>
            </a:r>
          </a:p>
          <a:p>
            <a:pPr marL="800100" lvl="1" indent="-342900" defTabSz="914400">
              <a:lnSpc>
                <a:spcPct val="150000"/>
              </a:lnSpc>
              <a:spcBef>
                <a:spcPts val="10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tr-TR" sz="2000" dirty="0" err="1"/>
              <a:t>Hosts</a:t>
            </a:r>
            <a:r>
              <a:rPr lang="tr-TR" sz="2000" dirty="0"/>
              <a:t> İLKYAR, </a:t>
            </a:r>
            <a:r>
              <a:rPr lang="tr-TR" sz="2000" dirty="0" err="1"/>
              <a:t>gives</a:t>
            </a:r>
            <a:r>
              <a:rPr lang="tr-TR" sz="2000" dirty="0"/>
              <a:t> </a:t>
            </a:r>
            <a:r>
              <a:rPr lang="tr-TR" sz="2000" dirty="0" err="1"/>
              <a:t>sufficient</a:t>
            </a:r>
            <a:r>
              <a:rPr lang="tr-TR" sz="2000" dirty="0"/>
              <a:t> </a:t>
            </a:r>
            <a:r>
              <a:rPr lang="tr-TR" sz="2000" dirty="0" err="1"/>
              <a:t>information</a:t>
            </a:r>
            <a:r>
              <a:rPr lang="tr-TR" sz="2000" dirty="0"/>
              <a:t>.</a:t>
            </a:r>
          </a:p>
          <a:p>
            <a:pPr marL="384048" indent="-384048" defTabSz="914400">
              <a:lnSpc>
                <a:spcPct val="150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</a:pPr>
            <a:endParaRPr lang="tr-TR" sz="2000" dirty="0"/>
          </a:p>
          <a:p>
            <a:pPr marL="384048" indent="-384048" defTabSz="914400">
              <a:lnSpc>
                <a:spcPct val="150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</a:pPr>
            <a:endParaRPr lang="tr-TR" sz="2000" dirty="0"/>
          </a:p>
          <a:p>
            <a:pPr marL="384048" indent="-384048" defTabSz="914400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</a:pPr>
            <a:endParaRPr lang="tr-TR" sz="2000" dirty="0"/>
          </a:p>
        </p:txBody>
      </p:sp>
      <p:sp>
        <p:nvSpPr>
          <p:cNvPr id="10" name="Rectangle 9"/>
          <p:cNvSpPr/>
          <p:nvPr/>
        </p:nvSpPr>
        <p:spPr>
          <a:xfrm>
            <a:off x="4679553" y="2768685"/>
            <a:ext cx="396089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i="1" dirty="0" err="1">
                <a:latin typeface="Times New Roman" panose="02020603050405020304" pitchFamily="18" charset="0"/>
                <a:ea typeface="Calibri" panose="020F0502020204030204" pitchFamily="34" charset="0"/>
              </a:rPr>
              <a:t>İlköğretim</a:t>
            </a:r>
            <a:r>
              <a:rPr lang="en-US" sz="2000" b="1" i="1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b="1" i="1" dirty="0" err="1">
                <a:latin typeface="Times New Roman" panose="02020603050405020304" pitchFamily="18" charset="0"/>
                <a:ea typeface="Calibri" panose="020F0502020204030204" pitchFamily="34" charset="0"/>
              </a:rPr>
              <a:t>Okullarına</a:t>
            </a:r>
            <a:r>
              <a:rPr lang="en-US" sz="2000" b="1" i="1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b="1" i="1" dirty="0" err="1">
                <a:latin typeface="Times New Roman" panose="02020603050405020304" pitchFamily="18" charset="0"/>
                <a:ea typeface="Calibri" panose="020F0502020204030204" pitchFamily="34" charset="0"/>
              </a:rPr>
              <a:t>Yardım</a:t>
            </a:r>
            <a:r>
              <a:rPr lang="en-US" sz="2000" b="1" i="1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b="1" i="1" dirty="0" err="1">
                <a:latin typeface="Times New Roman" panose="02020603050405020304" pitchFamily="18" charset="0"/>
                <a:ea typeface="Calibri" panose="020F0502020204030204" pitchFamily="34" charset="0"/>
              </a:rPr>
              <a:t>Vakfı</a:t>
            </a:r>
            <a:endParaRPr lang="tr-TR" sz="2000" b="1" i="1" dirty="0"/>
          </a:p>
        </p:txBody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id="{17D8C16C-B08C-4C88-90F9-FA87800A8132}"/>
              </a:ext>
            </a:extLst>
          </p:cNvPr>
          <p:cNvSpPr/>
          <p:nvPr/>
        </p:nvSpPr>
        <p:spPr>
          <a:xfrm>
            <a:off x="4701506" y="2440232"/>
            <a:ext cx="393894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000" u="sng" dirty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www.ilkyar.org.tr</a:t>
            </a:r>
            <a:endParaRPr lang="tr-TR" sz="2000" u="sng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6220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61" y="99390"/>
            <a:ext cx="11516139" cy="1440000"/>
          </a:xfrm>
        </p:spPr>
        <p:txBody>
          <a:bodyPr/>
          <a:lstStyle/>
          <a:p>
            <a:pPr algn="ctr"/>
            <a:r>
              <a:rPr lang="tr-TR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PROBLEM STATEMENT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0000" y="1083213"/>
            <a:ext cx="9360000" cy="559478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tr-TR" b="1" dirty="0">
                <a:solidFill>
                  <a:schemeClr val="tx1"/>
                </a:solidFill>
              </a:rPr>
              <a:t>I</a:t>
            </a:r>
            <a:r>
              <a:rPr lang="en-US" b="1" dirty="0" err="1">
                <a:solidFill>
                  <a:schemeClr val="tx1"/>
                </a:solidFill>
              </a:rPr>
              <a:t>navailability</a:t>
            </a:r>
            <a:r>
              <a:rPr lang="en-US" b="1" dirty="0">
                <a:solidFill>
                  <a:schemeClr val="tx1"/>
                </a:solidFill>
              </a:rPr>
              <a:t> of </a:t>
            </a:r>
            <a:r>
              <a:rPr lang="tr-TR" b="1" dirty="0">
                <a:solidFill>
                  <a:schemeClr val="tx1"/>
                </a:solidFill>
              </a:rPr>
              <a:t>a</a:t>
            </a:r>
            <a:r>
              <a:rPr lang="en-US" b="1" dirty="0">
                <a:solidFill>
                  <a:schemeClr val="tx1"/>
                </a:solidFill>
              </a:rPr>
              <a:t> unique application</a:t>
            </a:r>
            <a:r>
              <a:rPr lang="en-US" dirty="0">
                <a:solidFill>
                  <a:schemeClr val="tx1"/>
                </a:solidFill>
              </a:rPr>
              <a:t> that collects</a:t>
            </a:r>
            <a:r>
              <a:rPr lang="tr-TR" dirty="0">
                <a:solidFill>
                  <a:schemeClr val="tx1"/>
                </a:solidFill>
              </a:rPr>
              <a:t>:</a:t>
            </a:r>
          </a:p>
          <a:p>
            <a:pPr lvl="1">
              <a:lnSpc>
                <a:spcPct val="150000"/>
              </a:lnSpc>
            </a:pPr>
            <a:r>
              <a:rPr lang="tr-TR" dirty="0">
                <a:solidFill>
                  <a:schemeClr val="tx1"/>
                </a:solidFill>
              </a:rPr>
              <a:t>Project m</a:t>
            </a:r>
            <a:r>
              <a:rPr lang="en-US" dirty="0" err="1">
                <a:solidFill>
                  <a:schemeClr val="tx1"/>
                </a:solidFill>
              </a:rPr>
              <a:t>anagement</a:t>
            </a:r>
            <a:r>
              <a:rPr lang="tr-TR" dirty="0">
                <a:solidFill>
                  <a:schemeClr val="tx1"/>
                </a:solidFill>
              </a:rPr>
              <a:t> </a:t>
            </a:r>
            <a:r>
              <a:rPr lang="tr-TR" dirty="0" err="1">
                <a:solidFill>
                  <a:schemeClr val="tx1"/>
                </a:solidFill>
              </a:rPr>
              <a:t>tools</a:t>
            </a:r>
            <a:endParaRPr lang="tr-TR" dirty="0">
              <a:solidFill>
                <a:schemeClr val="tx1"/>
              </a:solidFill>
            </a:endParaRPr>
          </a:p>
          <a:p>
            <a:pPr lvl="1">
              <a:lnSpc>
                <a:spcPct val="150000"/>
              </a:lnSpc>
            </a:pPr>
            <a:r>
              <a:rPr lang="tr-TR" dirty="0">
                <a:solidFill>
                  <a:schemeClr val="tx1"/>
                </a:solidFill>
              </a:rPr>
              <a:t>User management tools</a:t>
            </a:r>
          </a:p>
          <a:p>
            <a:pPr lvl="1">
              <a:lnSpc>
                <a:spcPct val="150000"/>
              </a:lnSpc>
            </a:pPr>
            <a:r>
              <a:rPr lang="tr-TR" dirty="0">
                <a:solidFill>
                  <a:schemeClr val="tx1"/>
                </a:solidFill>
              </a:rPr>
              <a:t>Data </a:t>
            </a:r>
            <a:r>
              <a:rPr lang="tr-TR" dirty="0" err="1">
                <a:solidFill>
                  <a:schemeClr val="tx1"/>
                </a:solidFill>
              </a:rPr>
              <a:t>management</a:t>
            </a:r>
            <a:r>
              <a:rPr lang="tr-TR" dirty="0">
                <a:solidFill>
                  <a:schemeClr val="tx1"/>
                </a:solidFill>
              </a:rPr>
              <a:t> </a:t>
            </a:r>
            <a:r>
              <a:rPr lang="tr-TR" dirty="0" err="1">
                <a:solidFill>
                  <a:schemeClr val="tx1"/>
                </a:solidFill>
              </a:rPr>
              <a:t>tools</a:t>
            </a:r>
            <a:endParaRPr lang="tr-TR" dirty="0">
              <a:solidFill>
                <a:schemeClr val="tx1"/>
              </a:solidFill>
            </a:endParaRPr>
          </a:p>
          <a:p>
            <a:pPr lvl="1">
              <a:lnSpc>
                <a:spcPct val="150000"/>
              </a:lnSpc>
            </a:pPr>
            <a:r>
              <a:rPr lang="tr-TR" dirty="0">
                <a:solidFill>
                  <a:schemeClr val="tx1"/>
                </a:solidFill>
              </a:rPr>
              <a:t>Communication management tools and etc.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i="0" dirty="0">
                <a:solidFill>
                  <a:schemeClr val="tx1"/>
                </a:solidFill>
              </a:rPr>
              <a:t>together</a:t>
            </a:r>
            <a:r>
              <a:rPr lang="en-US" dirty="0">
                <a:solidFill>
                  <a:schemeClr val="tx1"/>
                </a:solidFill>
              </a:rPr>
              <a:t>.</a:t>
            </a:r>
            <a:endParaRPr lang="tr-TR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tr-TR" b="1" dirty="0">
                <a:solidFill>
                  <a:schemeClr val="tx1"/>
                </a:solidFill>
              </a:rPr>
              <a:t>Project </a:t>
            </a:r>
            <a:r>
              <a:rPr lang="tr-TR" b="1" dirty="0" err="1">
                <a:solidFill>
                  <a:schemeClr val="tx1"/>
                </a:solidFill>
              </a:rPr>
              <a:t>activities</a:t>
            </a:r>
            <a:r>
              <a:rPr lang="tr-TR" b="1" dirty="0">
                <a:solidFill>
                  <a:schemeClr val="tx1"/>
                </a:solidFill>
              </a:rPr>
              <a:t> </a:t>
            </a:r>
            <a:r>
              <a:rPr lang="tr-TR" b="1" dirty="0" err="1">
                <a:solidFill>
                  <a:schemeClr val="tx1"/>
                </a:solidFill>
              </a:rPr>
              <a:t>and</a:t>
            </a:r>
            <a:r>
              <a:rPr lang="tr-TR" b="1" dirty="0">
                <a:solidFill>
                  <a:schemeClr val="tx1"/>
                </a:solidFill>
              </a:rPr>
              <a:t> </a:t>
            </a:r>
            <a:r>
              <a:rPr lang="tr-TR" b="1" dirty="0" err="1">
                <a:solidFill>
                  <a:schemeClr val="tx1"/>
                </a:solidFill>
              </a:rPr>
              <a:t>schedules</a:t>
            </a:r>
            <a:r>
              <a:rPr lang="tr-TR" b="1" dirty="0">
                <a:solidFill>
                  <a:schemeClr val="tx1"/>
                </a:solidFill>
              </a:rPr>
              <a:t> </a:t>
            </a:r>
            <a:r>
              <a:rPr lang="tr-TR" dirty="0" err="1">
                <a:solidFill>
                  <a:schemeClr val="tx1"/>
                </a:solidFill>
              </a:rPr>
              <a:t>cannot</a:t>
            </a:r>
            <a:r>
              <a:rPr lang="tr-TR" dirty="0">
                <a:solidFill>
                  <a:schemeClr val="tx1"/>
                </a:solidFill>
              </a:rPr>
              <a:t> be </a:t>
            </a:r>
            <a:r>
              <a:rPr lang="tr-TR" dirty="0" err="1">
                <a:solidFill>
                  <a:schemeClr val="tx1"/>
                </a:solidFill>
              </a:rPr>
              <a:t>managed</a:t>
            </a:r>
            <a:r>
              <a:rPr lang="tr-TR" dirty="0">
                <a:solidFill>
                  <a:schemeClr val="tx1"/>
                </a:solidFill>
              </a:rPr>
              <a:t> </a:t>
            </a:r>
            <a:r>
              <a:rPr lang="tr-TR" dirty="0" err="1">
                <a:solidFill>
                  <a:schemeClr val="tx1"/>
                </a:solidFill>
              </a:rPr>
              <a:t>systematically</a:t>
            </a:r>
            <a:r>
              <a:rPr lang="tr-TR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tr-TR" b="1" dirty="0">
                <a:solidFill>
                  <a:schemeClr val="tx1"/>
                </a:solidFill>
              </a:rPr>
              <a:t>Volunteering functions </a:t>
            </a:r>
            <a:r>
              <a:rPr lang="tr-TR" dirty="0">
                <a:solidFill>
                  <a:schemeClr val="tx1"/>
                </a:solidFill>
              </a:rPr>
              <a:t>are not be arranged due to complexity.</a:t>
            </a:r>
          </a:p>
          <a:p>
            <a:pPr>
              <a:lnSpc>
                <a:spcPct val="150000"/>
              </a:lnSpc>
            </a:pPr>
            <a:r>
              <a:rPr lang="tr-TR" b="1" dirty="0" err="1">
                <a:solidFill>
                  <a:schemeClr val="tx1"/>
                </a:solidFill>
              </a:rPr>
              <a:t>Archieve</a:t>
            </a:r>
            <a:r>
              <a:rPr lang="tr-TR" b="1" dirty="0">
                <a:solidFill>
                  <a:schemeClr val="tx1"/>
                </a:solidFill>
              </a:rPr>
              <a:t> </a:t>
            </a:r>
            <a:r>
              <a:rPr lang="tr-TR" b="1" dirty="0" err="1">
                <a:solidFill>
                  <a:schemeClr val="tx1"/>
                </a:solidFill>
              </a:rPr>
              <a:t>records</a:t>
            </a:r>
            <a:r>
              <a:rPr lang="tr-TR" b="1" dirty="0">
                <a:solidFill>
                  <a:schemeClr val="tx1"/>
                </a:solidFill>
              </a:rPr>
              <a:t> </a:t>
            </a:r>
            <a:r>
              <a:rPr lang="tr-TR" dirty="0" err="1">
                <a:solidFill>
                  <a:schemeClr val="tx1"/>
                </a:solidFill>
              </a:rPr>
              <a:t>are</a:t>
            </a:r>
            <a:r>
              <a:rPr lang="tr-TR" dirty="0">
                <a:solidFill>
                  <a:schemeClr val="tx1"/>
                </a:solidFill>
              </a:rPr>
              <a:t> not be </a:t>
            </a:r>
            <a:r>
              <a:rPr lang="tr-TR" dirty="0" err="1">
                <a:solidFill>
                  <a:schemeClr val="tx1"/>
                </a:solidFill>
              </a:rPr>
              <a:t>used</a:t>
            </a:r>
            <a:r>
              <a:rPr lang="tr-TR" dirty="0">
                <a:solidFill>
                  <a:schemeClr val="tx1"/>
                </a:solidFill>
              </a:rPr>
              <a:t> </a:t>
            </a:r>
            <a:r>
              <a:rPr lang="tr-TR" dirty="0" err="1">
                <a:solidFill>
                  <a:schemeClr val="tx1"/>
                </a:solidFill>
              </a:rPr>
              <a:t>efficiently</a:t>
            </a:r>
            <a:r>
              <a:rPr lang="tr-TR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tr-TR" b="1" dirty="0" err="1">
                <a:solidFill>
                  <a:schemeClr val="tx1"/>
                </a:solidFill>
              </a:rPr>
              <a:t>Feedbacks</a:t>
            </a:r>
            <a:r>
              <a:rPr lang="tr-TR" dirty="0">
                <a:solidFill>
                  <a:schemeClr val="tx1"/>
                </a:solidFill>
              </a:rPr>
              <a:t> </a:t>
            </a:r>
            <a:r>
              <a:rPr lang="tr-TR" dirty="0" err="1">
                <a:solidFill>
                  <a:schemeClr val="tx1"/>
                </a:solidFill>
              </a:rPr>
              <a:t>are</a:t>
            </a:r>
            <a:r>
              <a:rPr lang="tr-TR" dirty="0">
                <a:solidFill>
                  <a:schemeClr val="tx1"/>
                </a:solidFill>
              </a:rPr>
              <a:t> not </a:t>
            </a:r>
            <a:r>
              <a:rPr lang="tr-TR" dirty="0" err="1">
                <a:solidFill>
                  <a:schemeClr val="tx1"/>
                </a:solidFill>
              </a:rPr>
              <a:t>taken</a:t>
            </a:r>
            <a:r>
              <a:rPr lang="tr-TR" dirty="0">
                <a:solidFill>
                  <a:schemeClr val="tx1"/>
                </a:solidFill>
              </a:rPr>
              <a:t> </a:t>
            </a:r>
            <a:r>
              <a:rPr lang="tr-TR" dirty="0" err="1">
                <a:solidFill>
                  <a:schemeClr val="tx1"/>
                </a:solidFill>
              </a:rPr>
              <a:t>continuously</a:t>
            </a:r>
            <a:r>
              <a:rPr lang="tr-TR" dirty="0">
                <a:solidFill>
                  <a:schemeClr val="tx1"/>
                </a:solidFill>
              </a:rPr>
              <a:t>.</a:t>
            </a:r>
          </a:p>
          <a:p>
            <a:endParaRPr lang="tr-T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055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80000" y="1800000"/>
            <a:ext cx="9612971" cy="1060840"/>
          </a:xfrm>
        </p:spPr>
        <p:txBody>
          <a:bodyPr>
            <a:normAutofit fontScale="90000"/>
          </a:bodyPr>
          <a:lstStyle/>
          <a:p>
            <a:r>
              <a:rPr lang="tr-TR" dirty="0"/>
              <a:t>LITERATURE REVIEW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1080000" y="3600000"/>
            <a:ext cx="9612971" cy="1498672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sz="2000" b="1" dirty="0">
                <a:solidFill>
                  <a:srgbClr val="5F5F5F"/>
                </a:solidFill>
                <a:latin typeface="Century Gothic" panose="020B0502020202020204" pitchFamily="34" charset="0"/>
              </a:rPr>
              <a:t>COMPARISON OF NGOS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tr-TR" sz="2000" b="1" dirty="0">
              <a:solidFill>
                <a:srgbClr val="5F5F5F"/>
              </a:solidFill>
              <a:latin typeface="Century Gothic" panose="020B0502020202020204" pitchFamily="34" charset="0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tr-TR" sz="2000" b="1" dirty="0">
              <a:solidFill>
                <a:srgbClr val="5F5F5F"/>
              </a:solidFill>
              <a:latin typeface="Century Gothic" panose="020B0502020202020204" pitchFamily="34" charset="0"/>
            </a:endParaRPr>
          </a:p>
          <a:p>
            <a:pPr>
              <a:lnSpc>
                <a:spcPct val="150000"/>
              </a:lnSpc>
            </a:pPr>
            <a:endParaRPr lang="tr-TR" sz="2000" dirty="0">
              <a:solidFill>
                <a:srgbClr val="5F5F5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9712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6846" y="99390"/>
            <a:ext cx="11456504" cy="1440000"/>
          </a:xfrm>
        </p:spPr>
        <p:txBody>
          <a:bodyPr>
            <a:normAutofit/>
          </a:bodyPr>
          <a:lstStyle/>
          <a:p>
            <a:pPr algn="ctr"/>
            <a:r>
              <a:rPr lang="tr-TR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COMPARISON OF </a:t>
            </a:r>
            <a:r>
              <a:rPr lang="tr-TR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NGOS</a:t>
            </a:r>
            <a:endParaRPr lang="tr-TR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97004115"/>
              </p:ext>
            </p:extLst>
          </p:nvPr>
        </p:nvGraphicFramePr>
        <p:xfrm>
          <a:off x="1568449" y="1349615"/>
          <a:ext cx="9601200" cy="417654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60120">
                  <a:extLst>
                    <a:ext uri="{9D8B030D-6E8A-4147-A177-3AD203B41FA5}">
                      <a16:colId xmlns:a16="http://schemas.microsoft.com/office/drawing/2014/main" val="46188148"/>
                    </a:ext>
                  </a:extLst>
                </a:gridCol>
                <a:gridCol w="960120">
                  <a:extLst>
                    <a:ext uri="{9D8B030D-6E8A-4147-A177-3AD203B41FA5}">
                      <a16:colId xmlns:a16="http://schemas.microsoft.com/office/drawing/2014/main" val="432770853"/>
                    </a:ext>
                  </a:extLst>
                </a:gridCol>
                <a:gridCol w="960120">
                  <a:extLst>
                    <a:ext uri="{9D8B030D-6E8A-4147-A177-3AD203B41FA5}">
                      <a16:colId xmlns:a16="http://schemas.microsoft.com/office/drawing/2014/main" val="3102800327"/>
                    </a:ext>
                  </a:extLst>
                </a:gridCol>
                <a:gridCol w="960120">
                  <a:extLst>
                    <a:ext uri="{9D8B030D-6E8A-4147-A177-3AD203B41FA5}">
                      <a16:colId xmlns:a16="http://schemas.microsoft.com/office/drawing/2014/main" val="2280861445"/>
                    </a:ext>
                  </a:extLst>
                </a:gridCol>
                <a:gridCol w="960120">
                  <a:extLst>
                    <a:ext uri="{9D8B030D-6E8A-4147-A177-3AD203B41FA5}">
                      <a16:colId xmlns:a16="http://schemas.microsoft.com/office/drawing/2014/main" val="2554279731"/>
                    </a:ext>
                  </a:extLst>
                </a:gridCol>
                <a:gridCol w="960120">
                  <a:extLst>
                    <a:ext uri="{9D8B030D-6E8A-4147-A177-3AD203B41FA5}">
                      <a16:colId xmlns:a16="http://schemas.microsoft.com/office/drawing/2014/main" val="698654949"/>
                    </a:ext>
                  </a:extLst>
                </a:gridCol>
                <a:gridCol w="960120">
                  <a:extLst>
                    <a:ext uri="{9D8B030D-6E8A-4147-A177-3AD203B41FA5}">
                      <a16:colId xmlns:a16="http://schemas.microsoft.com/office/drawing/2014/main" val="2355592037"/>
                    </a:ext>
                  </a:extLst>
                </a:gridCol>
                <a:gridCol w="960120">
                  <a:extLst>
                    <a:ext uri="{9D8B030D-6E8A-4147-A177-3AD203B41FA5}">
                      <a16:colId xmlns:a16="http://schemas.microsoft.com/office/drawing/2014/main" val="4021319109"/>
                    </a:ext>
                  </a:extLst>
                </a:gridCol>
                <a:gridCol w="960120">
                  <a:extLst>
                    <a:ext uri="{9D8B030D-6E8A-4147-A177-3AD203B41FA5}">
                      <a16:colId xmlns:a16="http://schemas.microsoft.com/office/drawing/2014/main" val="1487815510"/>
                    </a:ext>
                  </a:extLst>
                </a:gridCol>
                <a:gridCol w="960120">
                  <a:extLst>
                    <a:ext uri="{9D8B030D-6E8A-4147-A177-3AD203B41FA5}">
                      <a16:colId xmlns:a16="http://schemas.microsoft.com/office/drawing/2014/main" val="224017394"/>
                    </a:ext>
                  </a:extLst>
                </a:gridCol>
              </a:tblGrid>
              <a:tr h="393805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b="1" kern="1200" dirty="0">
                          <a:solidFill>
                            <a:schemeClr val="dk1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Functions</a:t>
                      </a:r>
                      <a:endParaRPr lang="tr-TR" sz="1100" b="1" kern="1200" dirty="0">
                        <a:solidFill>
                          <a:schemeClr val="dk1"/>
                        </a:solidFill>
                        <a:effectLst/>
                        <a:latin typeface="Century Gothic" panose="020B0502020202020204" pitchFamily="34" charset="0"/>
                        <a:ea typeface="+mn-ea"/>
                        <a:cs typeface="+mn-cs"/>
                      </a:endParaRPr>
                    </a:p>
                  </a:txBody>
                  <a:tcPr marL="39512" marR="39512" marT="49390" marB="49390" anchor="ctr">
                    <a:solidFill>
                      <a:schemeClr val="bg2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b="1" kern="1200" dirty="0">
                          <a:solidFill>
                            <a:schemeClr val="dk1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Compassion</a:t>
                      </a:r>
                      <a:endParaRPr lang="tr-TR" sz="1100" b="1" kern="1200" dirty="0">
                        <a:solidFill>
                          <a:schemeClr val="dk1"/>
                        </a:solidFill>
                        <a:effectLst/>
                        <a:latin typeface="Century Gothic" panose="020B0502020202020204" pitchFamily="34" charset="0"/>
                        <a:ea typeface="+mn-ea"/>
                        <a:cs typeface="+mn-cs"/>
                      </a:endParaRPr>
                    </a:p>
                  </a:txBody>
                  <a:tcPr marL="39512" marR="39512" marT="49390" marB="49390" anchor="ctr">
                    <a:solidFill>
                      <a:schemeClr val="bg2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b="1" kern="1200" dirty="0">
                          <a:solidFill>
                            <a:schemeClr val="dk1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World Education</a:t>
                      </a:r>
                      <a:endParaRPr lang="tr-TR" sz="1100" b="1" kern="1200" dirty="0">
                        <a:solidFill>
                          <a:schemeClr val="dk1"/>
                        </a:solidFill>
                        <a:effectLst/>
                        <a:latin typeface="Century Gothic" panose="020B0502020202020204" pitchFamily="34" charset="0"/>
                        <a:ea typeface="+mn-ea"/>
                        <a:cs typeface="+mn-cs"/>
                      </a:endParaRPr>
                    </a:p>
                  </a:txBody>
                  <a:tcPr marL="39512" marR="39512" marT="49390" marB="49390" anchor="ctr">
                    <a:solidFill>
                      <a:schemeClr val="bg2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b="1" kern="1200" dirty="0">
                          <a:solidFill>
                            <a:schemeClr val="dk1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MEV</a:t>
                      </a:r>
                      <a:endParaRPr lang="tr-TR" sz="1100" b="1" kern="1200" dirty="0">
                        <a:solidFill>
                          <a:schemeClr val="dk1"/>
                        </a:solidFill>
                        <a:effectLst/>
                        <a:latin typeface="Century Gothic" panose="020B0502020202020204" pitchFamily="34" charset="0"/>
                        <a:ea typeface="+mn-ea"/>
                        <a:cs typeface="+mn-cs"/>
                      </a:endParaRPr>
                    </a:p>
                  </a:txBody>
                  <a:tcPr marL="39512" marR="39512" marT="49390" marB="49390" anchor="ctr">
                    <a:solidFill>
                      <a:schemeClr val="bg2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b="1" kern="1200" dirty="0">
                          <a:solidFill>
                            <a:schemeClr val="dk1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TEV</a:t>
                      </a:r>
                      <a:endParaRPr lang="tr-TR" sz="1100" b="1" kern="1200" dirty="0">
                        <a:solidFill>
                          <a:schemeClr val="dk1"/>
                        </a:solidFill>
                        <a:effectLst/>
                        <a:latin typeface="Century Gothic" panose="020B0502020202020204" pitchFamily="34" charset="0"/>
                        <a:ea typeface="+mn-ea"/>
                        <a:cs typeface="+mn-cs"/>
                      </a:endParaRPr>
                    </a:p>
                  </a:txBody>
                  <a:tcPr marL="39512" marR="39512" marT="49390" marB="49390" anchor="ctr">
                    <a:solidFill>
                      <a:schemeClr val="bg2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b="1" kern="1200" dirty="0">
                          <a:solidFill>
                            <a:schemeClr val="dk1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TED</a:t>
                      </a:r>
                      <a:endParaRPr lang="tr-TR" sz="1100" b="1" kern="1200" dirty="0">
                        <a:solidFill>
                          <a:schemeClr val="dk1"/>
                        </a:solidFill>
                        <a:effectLst/>
                        <a:latin typeface="Century Gothic" panose="020B0502020202020204" pitchFamily="34" charset="0"/>
                        <a:ea typeface="+mn-ea"/>
                        <a:cs typeface="+mn-cs"/>
                      </a:endParaRPr>
                    </a:p>
                  </a:txBody>
                  <a:tcPr marL="39512" marR="39512" marT="49390" marB="49390" anchor="ctr">
                    <a:solidFill>
                      <a:schemeClr val="bg2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b="1" kern="1200" dirty="0">
                          <a:solidFill>
                            <a:schemeClr val="dk1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AÇEV</a:t>
                      </a:r>
                      <a:endParaRPr lang="tr-TR" sz="1100" b="1" kern="1200" dirty="0">
                        <a:solidFill>
                          <a:schemeClr val="dk1"/>
                        </a:solidFill>
                        <a:effectLst/>
                        <a:latin typeface="Century Gothic" panose="020B0502020202020204" pitchFamily="34" charset="0"/>
                        <a:ea typeface="+mn-ea"/>
                        <a:cs typeface="+mn-cs"/>
                      </a:endParaRPr>
                    </a:p>
                  </a:txBody>
                  <a:tcPr marL="39512" marR="39512" marT="49390" marB="49390" anchor="ctr">
                    <a:solidFill>
                      <a:schemeClr val="bg2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b="1" kern="1200" dirty="0">
                          <a:solidFill>
                            <a:schemeClr val="dk1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ÇYDD</a:t>
                      </a:r>
                      <a:endParaRPr lang="tr-TR" sz="1100" b="1" kern="1200" dirty="0">
                        <a:solidFill>
                          <a:schemeClr val="dk1"/>
                        </a:solidFill>
                        <a:effectLst/>
                        <a:latin typeface="Century Gothic" panose="020B0502020202020204" pitchFamily="34" charset="0"/>
                        <a:ea typeface="+mn-ea"/>
                        <a:cs typeface="+mn-cs"/>
                      </a:endParaRPr>
                    </a:p>
                  </a:txBody>
                  <a:tcPr marL="39512" marR="39512" marT="49390" marB="49390" anchor="ctr">
                    <a:solidFill>
                      <a:schemeClr val="bg2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b="1" kern="1200" dirty="0">
                          <a:solidFill>
                            <a:schemeClr val="dk1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ÇEV</a:t>
                      </a:r>
                      <a:endParaRPr lang="tr-TR" sz="1100" b="1" kern="1200" dirty="0">
                        <a:solidFill>
                          <a:schemeClr val="dk1"/>
                        </a:solidFill>
                        <a:effectLst/>
                        <a:latin typeface="Century Gothic" panose="020B0502020202020204" pitchFamily="34" charset="0"/>
                        <a:ea typeface="+mn-ea"/>
                        <a:cs typeface="+mn-cs"/>
                      </a:endParaRPr>
                    </a:p>
                  </a:txBody>
                  <a:tcPr marL="39512" marR="39512" marT="49390" marB="49390" anchor="ctr">
                    <a:solidFill>
                      <a:schemeClr val="bg2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tr-TR" sz="1100" b="1" kern="1200" dirty="0">
                          <a:solidFill>
                            <a:schemeClr val="dk1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İLKYAR</a:t>
                      </a:r>
                    </a:p>
                  </a:txBody>
                  <a:tcPr marL="53342" marR="53342" marT="0" marB="0" anchor="ctr">
                    <a:solidFill>
                      <a:schemeClr val="bg2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4519780"/>
                  </a:ext>
                </a:extLst>
              </a:tr>
              <a:tr h="308169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050" b="1" kern="1200" dirty="0">
                          <a:solidFill>
                            <a:schemeClr val="dk1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1 </a:t>
                      </a:r>
                      <a:endParaRPr lang="tr-TR" sz="1050" b="1" kern="1200" dirty="0">
                        <a:solidFill>
                          <a:schemeClr val="dk1"/>
                        </a:solidFill>
                        <a:effectLst/>
                        <a:latin typeface="Century Gothic" panose="020B0502020202020204" pitchFamily="34" charset="0"/>
                        <a:ea typeface="+mn-ea"/>
                        <a:cs typeface="+mn-cs"/>
                      </a:endParaRPr>
                    </a:p>
                  </a:txBody>
                  <a:tcPr marL="39512" marR="39512" marT="49390" marB="49390" anchor="b">
                    <a:solidFill>
                      <a:schemeClr val="bg2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000" b="1" kern="1200" dirty="0">
                          <a:solidFill>
                            <a:srgbClr val="00B050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✓</a:t>
                      </a:r>
                      <a:endParaRPr lang="tr-TR" sz="1000" b="1" kern="1200" dirty="0">
                        <a:solidFill>
                          <a:srgbClr val="00B050"/>
                        </a:solidFill>
                        <a:effectLst/>
                        <a:latin typeface="Century Gothic" panose="020B0502020202020204" pitchFamily="34" charset="0"/>
                        <a:ea typeface="+mn-ea"/>
                        <a:cs typeface="+mn-cs"/>
                      </a:endParaRPr>
                    </a:p>
                  </a:txBody>
                  <a:tcPr marL="39512" marR="39512" marT="49390" marB="49390" anchor="b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000" b="1" kern="1200" dirty="0">
                          <a:solidFill>
                            <a:srgbClr val="00B050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✓</a:t>
                      </a:r>
                      <a:endParaRPr lang="tr-TR" sz="1000" b="1" kern="1200" dirty="0">
                        <a:solidFill>
                          <a:srgbClr val="00B050"/>
                        </a:solidFill>
                        <a:effectLst/>
                        <a:latin typeface="Century Gothic" panose="020B0502020202020204" pitchFamily="34" charset="0"/>
                        <a:ea typeface="+mn-ea"/>
                        <a:cs typeface="+mn-cs"/>
                      </a:endParaRPr>
                    </a:p>
                  </a:txBody>
                  <a:tcPr marL="39512" marR="39512" marT="49390" marB="49390" anchor="b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000" b="1" kern="1200" dirty="0">
                          <a:solidFill>
                            <a:srgbClr val="00B050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✓</a:t>
                      </a:r>
                      <a:endParaRPr lang="tr-TR" sz="1000" b="1" kern="1200" dirty="0">
                        <a:solidFill>
                          <a:srgbClr val="00B050"/>
                        </a:solidFill>
                        <a:effectLst/>
                        <a:latin typeface="Century Gothic" panose="020B0502020202020204" pitchFamily="34" charset="0"/>
                        <a:ea typeface="+mn-ea"/>
                        <a:cs typeface="+mn-cs"/>
                      </a:endParaRPr>
                    </a:p>
                  </a:txBody>
                  <a:tcPr marL="39512" marR="39512" marT="49390" marB="49390" anchor="b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000" b="1" kern="1200" dirty="0">
                          <a:solidFill>
                            <a:srgbClr val="00B050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✓</a:t>
                      </a:r>
                      <a:endParaRPr lang="tr-TR" sz="1000" b="1" kern="1200" dirty="0">
                        <a:solidFill>
                          <a:srgbClr val="00B050"/>
                        </a:solidFill>
                        <a:effectLst/>
                        <a:latin typeface="Century Gothic" panose="020B0502020202020204" pitchFamily="34" charset="0"/>
                        <a:ea typeface="+mn-ea"/>
                        <a:cs typeface="+mn-cs"/>
                      </a:endParaRPr>
                    </a:p>
                  </a:txBody>
                  <a:tcPr marL="39512" marR="39512" marT="49390" marB="49390" anchor="b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000" b="1" kern="1200" dirty="0">
                          <a:solidFill>
                            <a:srgbClr val="00B050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✓</a:t>
                      </a:r>
                      <a:endParaRPr lang="tr-TR" sz="1000" b="1" kern="1200" dirty="0">
                        <a:solidFill>
                          <a:srgbClr val="00B050"/>
                        </a:solidFill>
                        <a:effectLst/>
                        <a:latin typeface="Century Gothic" panose="020B0502020202020204" pitchFamily="34" charset="0"/>
                        <a:ea typeface="+mn-ea"/>
                        <a:cs typeface="+mn-cs"/>
                      </a:endParaRPr>
                    </a:p>
                  </a:txBody>
                  <a:tcPr marL="39512" marR="39512" marT="49390" marB="49390" anchor="b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000" b="1" kern="1200" dirty="0">
                          <a:solidFill>
                            <a:srgbClr val="00B050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✓</a:t>
                      </a:r>
                      <a:endParaRPr lang="tr-TR" sz="1000" b="1" kern="1200" dirty="0">
                        <a:solidFill>
                          <a:srgbClr val="00B050"/>
                        </a:solidFill>
                        <a:effectLst/>
                        <a:latin typeface="Century Gothic" panose="020B0502020202020204" pitchFamily="34" charset="0"/>
                        <a:ea typeface="+mn-ea"/>
                        <a:cs typeface="+mn-cs"/>
                      </a:endParaRPr>
                    </a:p>
                  </a:txBody>
                  <a:tcPr marL="39512" marR="39512" marT="49390" marB="49390" anchor="b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000" b="1" kern="1200" dirty="0">
                          <a:solidFill>
                            <a:srgbClr val="00B050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 ✓</a:t>
                      </a:r>
                      <a:endParaRPr lang="tr-TR" sz="1000" b="1" kern="1200" dirty="0">
                        <a:solidFill>
                          <a:srgbClr val="00B050"/>
                        </a:solidFill>
                        <a:effectLst/>
                        <a:latin typeface="Century Gothic" panose="020B0502020202020204" pitchFamily="34" charset="0"/>
                        <a:ea typeface="+mn-ea"/>
                        <a:cs typeface="+mn-cs"/>
                      </a:endParaRPr>
                    </a:p>
                  </a:txBody>
                  <a:tcPr marL="39512" marR="39512" marT="49390" marB="49390" anchor="b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000" b="1" kern="1200" dirty="0">
                          <a:solidFill>
                            <a:srgbClr val="00B050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✓</a:t>
                      </a:r>
                      <a:endParaRPr lang="tr-TR" sz="1000" b="1" kern="1200" dirty="0">
                        <a:solidFill>
                          <a:srgbClr val="00B050"/>
                        </a:solidFill>
                        <a:effectLst/>
                        <a:latin typeface="Century Gothic" panose="020B0502020202020204" pitchFamily="34" charset="0"/>
                        <a:ea typeface="+mn-ea"/>
                        <a:cs typeface="+mn-cs"/>
                      </a:endParaRPr>
                    </a:p>
                  </a:txBody>
                  <a:tcPr marL="39512" marR="39512" marT="49390" marB="49390" anchor="b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000" b="1" kern="1200" dirty="0">
                          <a:solidFill>
                            <a:srgbClr val="00B050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 </a:t>
                      </a:r>
                      <a:endParaRPr lang="tr-TR" sz="1000" b="1" kern="1200" dirty="0">
                        <a:solidFill>
                          <a:srgbClr val="00B050"/>
                        </a:solidFill>
                        <a:effectLst/>
                        <a:latin typeface="Century Gothic" panose="020B0502020202020204" pitchFamily="34" charset="0"/>
                        <a:ea typeface="+mn-ea"/>
                        <a:cs typeface="+mn-cs"/>
                      </a:endParaRPr>
                    </a:p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000" b="1" kern="1200" dirty="0">
                          <a:solidFill>
                            <a:srgbClr val="00B050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✓</a:t>
                      </a:r>
                      <a:endParaRPr lang="tr-TR" sz="1000" b="1" kern="1200" dirty="0">
                        <a:solidFill>
                          <a:srgbClr val="00B050"/>
                        </a:solidFill>
                        <a:effectLst/>
                        <a:latin typeface="Century Gothic" panose="020B0502020202020204" pitchFamily="34" charset="0"/>
                        <a:ea typeface="+mn-ea"/>
                        <a:cs typeface="+mn-cs"/>
                      </a:endParaRPr>
                    </a:p>
                  </a:txBody>
                  <a:tcPr marL="53342" marR="53342" marT="0" marB="0"/>
                </a:tc>
                <a:extLst>
                  <a:ext uri="{0D108BD9-81ED-4DB2-BD59-A6C34878D82A}">
                    <a16:rowId xmlns:a16="http://schemas.microsoft.com/office/drawing/2014/main" val="2475161411"/>
                  </a:ext>
                </a:extLst>
              </a:tr>
              <a:tr h="308169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050" b="1" kern="1200" dirty="0">
                          <a:solidFill>
                            <a:schemeClr val="dk1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2</a:t>
                      </a:r>
                      <a:endParaRPr lang="tr-TR" sz="1050" b="1" kern="1200" dirty="0">
                        <a:solidFill>
                          <a:schemeClr val="dk1"/>
                        </a:solidFill>
                        <a:effectLst/>
                        <a:latin typeface="Century Gothic" panose="020B0502020202020204" pitchFamily="34" charset="0"/>
                        <a:ea typeface="+mn-ea"/>
                        <a:cs typeface="+mn-cs"/>
                      </a:endParaRPr>
                    </a:p>
                  </a:txBody>
                  <a:tcPr marL="39512" marR="39512" marT="49390" marB="49390" anchor="b">
                    <a:solidFill>
                      <a:schemeClr val="bg2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000" b="1" kern="1200" dirty="0">
                          <a:solidFill>
                            <a:srgbClr val="00B050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✓</a:t>
                      </a:r>
                      <a:endParaRPr lang="tr-TR" sz="1000" b="1" kern="1200" dirty="0">
                        <a:solidFill>
                          <a:srgbClr val="00B050"/>
                        </a:solidFill>
                        <a:effectLst/>
                        <a:latin typeface="Century Gothic" panose="020B0502020202020204" pitchFamily="34" charset="0"/>
                        <a:ea typeface="+mn-ea"/>
                        <a:cs typeface="+mn-cs"/>
                      </a:endParaRPr>
                    </a:p>
                  </a:txBody>
                  <a:tcPr marL="39512" marR="39512" marT="49390" marB="49390" anchor="b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000" b="1" kern="1200" dirty="0">
                          <a:solidFill>
                            <a:srgbClr val="FF0000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 X</a:t>
                      </a:r>
                      <a:endParaRPr lang="tr-TR" sz="1000" b="1" kern="1200" dirty="0">
                        <a:solidFill>
                          <a:srgbClr val="FF0000"/>
                        </a:solidFill>
                        <a:effectLst/>
                        <a:latin typeface="Century Gothic" panose="020B0502020202020204" pitchFamily="34" charset="0"/>
                        <a:ea typeface="+mn-ea"/>
                        <a:cs typeface="+mn-cs"/>
                      </a:endParaRPr>
                    </a:p>
                  </a:txBody>
                  <a:tcPr marL="39512" marR="39512" marT="49390" marB="49390" anchor="b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000" b="1" kern="1200" dirty="0">
                          <a:solidFill>
                            <a:srgbClr val="FF0000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X </a:t>
                      </a:r>
                      <a:endParaRPr lang="tr-TR" sz="1000" b="1" kern="1200" dirty="0">
                        <a:solidFill>
                          <a:srgbClr val="FF0000"/>
                        </a:solidFill>
                        <a:effectLst/>
                        <a:latin typeface="Century Gothic" panose="020B0502020202020204" pitchFamily="34" charset="0"/>
                        <a:ea typeface="+mn-ea"/>
                        <a:cs typeface="+mn-cs"/>
                      </a:endParaRPr>
                    </a:p>
                  </a:txBody>
                  <a:tcPr marL="39512" marR="39512" marT="49390" marB="49390" anchor="b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000" b="1" kern="1200" dirty="0">
                          <a:solidFill>
                            <a:srgbClr val="FF0000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X </a:t>
                      </a:r>
                      <a:endParaRPr lang="tr-TR" sz="1000" b="1" kern="1200" dirty="0">
                        <a:solidFill>
                          <a:srgbClr val="FF0000"/>
                        </a:solidFill>
                        <a:effectLst/>
                        <a:latin typeface="Century Gothic" panose="020B0502020202020204" pitchFamily="34" charset="0"/>
                        <a:ea typeface="+mn-ea"/>
                        <a:cs typeface="+mn-cs"/>
                      </a:endParaRPr>
                    </a:p>
                  </a:txBody>
                  <a:tcPr marL="39512" marR="39512" marT="49390" marB="49390" anchor="b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000" b="1" kern="1200">
                          <a:solidFill>
                            <a:srgbClr val="FF0000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X </a:t>
                      </a:r>
                      <a:endParaRPr lang="tr-TR" sz="1000" b="1" kern="1200">
                        <a:solidFill>
                          <a:srgbClr val="FF0000"/>
                        </a:solidFill>
                        <a:effectLst/>
                        <a:latin typeface="Century Gothic" panose="020B0502020202020204" pitchFamily="34" charset="0"/>
                        <a:ea typeface="+mn-ea"/>
                        <a:cs typeface="+mn-cs"/>
                      </a:endParaRPr>
                    </a:p>
                  </a:txBody>
                  <a:tcPr marL="39512" marR="39512" marT="49390" marB="49390" anchor="b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000" b="1" kern="1200">
                          <a:solidFill>
                            <a:srgbClr val="FF0000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 X </a:t>
                      </a:r>
                      <a:endParaRPr lang="tr-TR" sz="1000" b="1" kern="1200">
                        <a:solidFill>
                          <a:srgbClr val="FF0000"/>
                        </a:solidFill>
                        <a:effectLst/>
                        <a:latin typeface="Century Gothic" panose="020B0502020202020204" pitchFamily="34" charset="0"/>
                        <a:ea typeface="+mn-ea"/>
                        <a:cs typeface="+mn-cs"/>
                      </a:endParaRPr>
                    </a:p>
                  </a:txBody>
                  <a:tcPr marL="39512" marR="39512" marT="49390" marB="49390" anchor="b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000" b="1" kern="1200">
                          <a:solidFill>
                            <a:srgbClr val="FF0000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  X </a:t>
                      </a:r>
                      <a:endParaRPr lang="tr-TR" sz="1000" b="1" kern="1200">
                        <a:solidFill>
                          <a:srgbClr val="FF0000"/>
                        </a:solidFill>
                        <a:effectLst/>
                        <a:latin typeface="Century Gothic" panose="020B0502020202020204" pitchFamily="34" charset="0"/>
                        <a:ea typeface="+mn-ea"/>
                        <a:cs typeface="+mn-cs"/>
                      </a:endParaRPr>
                    </a:p>
                  </a:txBody>
                  <a:tcPr marL="39512" marR="39512" marT="49390" marB="49390" anchor="b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000" b="1" kern="1200">
                          <a:solidFill>
                            <a:srgbClr val="FF0000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X</a:t>
                      </a:r>
                      <a:endParaRPr lang="tr-TR" sz="1000" b="1" kern="1200">
                        <a:solidFill>
                          <a:srgbClr val="FF0000"/>
                        </a:solidFill>
                        <a:effectLst/>
                        <a:latin typeface="Century Gothic" panose="020B0502020202020204" pitchFamily="34" charset="0"/>
                        <a:ea typeface="+mn-ea"/>
                        <a:cs typeface="+mn-cs"/>
                      </a:endParaRPr>
                    </a:p>
                  </a:txBody>
                  <a:tcPr marL="39512" marR="39512" marT="49390" marB="49390" anchor="b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000" b="1" kern="1200" dirty="0">
                          <a:solidFill>
                            <a:srgbClr val="FF0000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 </a:t>
                      </a:r>
                      <a:endParaRPr lang="tr-TR" sz="1000" b="1" kern="1200" dirty="0">
                        <a:solidFill>
                          <a:srgbClr val="FF0000"/>
                        </a:solidFill>
                        <a:effectLst/>
                        <a:latin typeface="Century Gothic" panose="020B0502020202020204" pitchFamily="34" charset="0"/>
                        <a:ea typeface="+mn-ea"/>
                        <a:cs typeface="+mn-cs"/>
                      </a:endParaRPr>
                    </a:p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000" b="1" kern="1200" dirty="0">
                          <a:solidFill>
                            <a:srgbClr val="00B050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✓</a:t>
                      </a:r>
                      <a:endParaRPr lang="tr-TR" sz="1000" b="1" kern="1200" dirty="0">
                        <a:solidFill>
                          <a:srgbClr val="00B050"/>
                        </a:solidFill>
                        <a:effectLst/>
                        <a:latin typeface="Century Gothic" panose="020B0502020202020204" pitchFamily="34" charset="0"/>
                        <a:ea typeface="+mn-ea"/>
                        <a:cs typeface="+mn-cs"/>
                      </a:endParaRPr>
                    </a:p>
                  </a:txBody>
                  <a:tcPr marL="53342" marR="53342" marT="0" marB="0"/>
                </a:tc>
                <a:extLst>
                  <a:ext uri="{0D108BD9-81ED-4DB2-BD59-A6C34878D82A}">
                    <a16:rowId xmlns:a16="http://schemas.microsoft.com/office/drawing/2014/main" val="2613042240"/>
                  </a:ext>
                </a:extLst>
              </a:tr>
              <a:tr h="308169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050" b="1" kern="1200" dirty="0">
                          <a:solidFill>
                            <a:schemeClr val="dk1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3 </a:t>
                      </a:r>
                      <a:endParaRPr lang="tr-TR" sz="1050" b="1" kern="1200" dirty="0">
                        <a:solidFill>
                          <a:schemeClr val="dk1"/>
                        </a:solidFill>
                        <a:effectLst/>
                        <a:latin typeface="Century Gothic" panose="020B0502020202020204" pitchFamily="34" charset="0"/>
                        <a:ea typeface="+mn-ea"/>
                        <a:cs typeface="+mn-cs"/>
                      </a:endParaRPr>
                    </a:p>
                  </a:txBody>
                  <a:tcPr marL="39512" marR="39512" marT="49390" marB="49390" anchor="b">
                    <a:solidFill>
                      <a:schemeClr val="bg2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000" b="1" kern="1200" dirty="0">
                          <a:solidFill>
                            <a:srgbClr val="FF0000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X</a:t>
                      </a:r>
                      <a:endParaRPr lang="tr-TR" sz="1000" b="1" kern="1200" dirty="0">
                        <a:solidFill>
                          <a:srgbClr val="FF0000"/>
                        </a:solidFill>
                        <a:effectLst/>
                        <a:latin typeface="Century Gothic" panose="020B0502020202020204" pitchFamily="34" charset="0"/>
                        <a:ea typeface="+mn-ea"/>
                        <a:cs typeface="+mn-cs"/>
                      </a:endParaRPr>
                    </a:p>
                  </a:txBody>
                  <a:tcPr marL="39512" marR="39512" marT="49390" marB="49390" anchor="b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000" b="1" kern="1200" dirty="0">
                          <a:solidFill>
                            <a:srgbClr val="00B050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✓</a:t>
                      </a:r>
                      <a:endParaRPr lang="tr-TR" sz="1000" b="1" kern="1200" dirty="0">
                        <a:solidFill>
                          <a:srgbClr val="00B050"/>
                        </a:solidFill>
                        <a:effectLst/>
                        <a:latin typeface="Century Gothic" panose="020B0502020202020204" pitchFamily="34" charset="0"/>
                        <a:ea typeface="+mn-ea"/>
                        <a:cs typeface="+mn-cs"/>
                      </a:endParaRPr>
                    </a:p>
                  </a:txBody>
                  <a:tcPr marL="39512" marR="39512" marT="49390" marB="49390" anchor="b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000" b="1" kern="1200">
                          <a:solidFill>
                            <a:srgbClr val="FF0000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X </a:t>
                      </a:r>
                      <a:endParaRPr lang="tr-TR" sz="1000" b="1" kern="1200">
                        <a:solidFill>
                          <a:srgbClr val="FF0000"/>
                        </a:solidFill>
                        <a:effectLst/>
                        <a:latin typeface="Century Gothic" panose="020B0502020202020204" pitchFamily="34" charset="0"/>
                        <a:ea typeface="+mn-ea"/>
                        <a:cs typeface="+mn-cs"/>
                      </a:endParaRPr>
                    </a:p>
                  </a:txBody>
                  <a:tcPr marL="39512" marR="39512" marT="49390" marB="49390" anchor="b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000" b="1" kern="1200" dirty="0">
                          <a:solidFill>
                            <a:srgbClr val="00B050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✓</a:t>
                      </a:r>
                      <a:endParaRPr lang="tr-TR" sz="1000" b="1" kern="1200" dirty="0">
                        <a:solidFill>
                          <a:srgbClr val="00B050"/>
                        </a:solidFill>
                        <a:effectLst/>
                        <a:latin typeface="Century Gothic" panose="020B0502020202020204" pitchFamily="34" charset="0"/>
                        <a:ea typeface="+mn-ea"/>
                        <a:cs typeface="+mn-cs"/>
                      </a:endParaRPr>
                    </a:p>
                  </a:txBody>
                  <a:tcPr marL="39512" marR="39512" marT="49390" marB="49390" anchor="b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000" b="1" kern="1200">
                          <a:solidFill>
                            <a:srgbClr val="FF0000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X </a:t>
                      </a:r>
                      <a:endParaRPr lang="tr-TR" sz="1000" b="1" kern="1200">
                        <a:solidFill>
                          <a:srgbClr val="FF0000"/>
                        </a:solidFill>
                        <a:effectLst/>
                        <a:latin typeface="Century Gothic" panose="020B0502020202020204" pitchFamily="34" charset="0"/>
                        <a:ea typeface="+mn-ea"/>
                        <a:cs typeface="+mn-cs"/>
                      </a:endParaRPr>
                    </a:p>
                  </a:txBody>
                  <a:tcPr marL="39512" marR="39512" marT="49390" marB="49390" anchor="b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000" b="1" kern="1200">
                          <a:solidFill>
                            <a:srgbClr val="00B050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✓</a:t>
                      </a:r>
                      <a:endParaRPr lang="tr-TR" sz="1000" b="1" kern="1200">
                        <a:solidFill>
                          <a:srgbClr val="00B050"/>
                        </a:solidFill>
                        <a:effectLst/>
                        <a:latin typeface="Century Gothic" panose="020B0502020202020204" pitchFamily="34" charset="0"/>
                        <a:ea typeface="+mn-ea"/>
                        <a:cs typeface="+mn-cs"/>
                      </a:endParaRPr>
                    </a:p>
                  </a:txBody>
                  <a:tcPr marL="39512" marR="39512" marT="49390" marB="49390" anchor="b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000" b="1" kern="1200">
                          <a:solidFill>
                            <a:srgbClr val="00B050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 ✓</a:t>
                      </a:r>
                      <a:endParaRPr lang="tr-TR" sz="1000" b="1" kern="1200">
                        <a:solidFill>
                          <a:srgbClr val="00B050"/>
                        </a:solidFill>
                        <a:effectLst/>
                        <a:latin typeface="Century Gothic" panose="020B0502020202020204" pitchFamily="34" charset="0"/>
                        <a:ea typeface="+mn-ea"/>
                        <a:cs typeface="+mn-cs"/>
                      </a:endParaRPr>
                    </a:p>
                  </a:txBody>
                  <a:tcPr marL="39512" marR="39512" marT="49390" marB="49390" anchor="b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000" b="1" kern="1200">
                          <a:solidFill>
                            <a:srgbClr val="00B050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✓</a:t>
                      </a:r>
                      <a:endParaRPr lang="tr-TR" sz="1000" b="1" kern="1200">
                        <a:solidFill>
                          <a:srgbClr val="00B050"/>
                        </a:solidFill>
                        <a:effectLst/>
                        <a:latin typeface="Century Gothic" panose="020B0502020202020204" pitchFamily="34" charset="0"/>
                        <a:ea typeface="+mn-ea"/>
                        <a:cs typeface="+mn-cs"/>
                      </a:endParaRPr>
                    </a:p>
                  </a:txBody>
                  <a:tcPr marL="39512" marR="39512" marT="49390" marB="49390" anchor="b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000" b="1" kern="1200" dirty="0">
                          <a:solidFill>
                            <a:srgbClr val="00B050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 </a:t>
                      </a:r>
                      <a:endParaRPr lang="tr-TR" sz="1000" b="1" kern="1200" dirty="0">
                        <a:solidFill>
                          <a:srgbClr val="00B050"/>
                        </a:solidFill>
                        <a:effectLst/>
                        <a:latin typeface="Century Gothic" panose="020B0502020202020204" pitchFamily="34" charset="0"/>
                        <a:ea typeface="+mn-ea"/>
                        <a:cs typeface="+mn-cs"/>
                      </a:endParaRPr>
                    </a:p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000" b="1" kern="1200" dirty="0">
                          <a:solidFill>
                            <a:srgbClr val="00B050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✓</a:t>
                      </a:r>
                      <a:endParaRPr lang="tr-TR" sz="1000" b="1" kern="1200" dirty="0">
                        <a:solidFill>
                          <a:srgbClr val="00B050"/>
                        </a:solidFill>
                        <a:effectLst/>
                        <a:latin typeface="Century Gothic" panose="020B0502020202020204" pitchFamily="34" charset="0"/>
                        <a:ea typeface="+mn-ea"/>
                        <a:cs typeface="+mn-cs"/>
                      </a:endParaRPr>
                    </a:p>
                  </a:txBody>
                  <a:tcPr marL="53342" marR="53342" marT="0" marB="0"/>
                </a:tc>
                <a:extLst>
                  <a:ext uri="{0D108BD9-81ED-4DB2-BD59-A6C34878D82A}">
                    <a16:rowId xmlns:a16="http://schemas.microsoft.com/office/drawing/2014/main" val="607302252"/>
                  </a:ext>
                </a:extLst>
              </a:tr>
              <a:tr h="307336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050" b="1" kern="1200" dirty="0">
                          <a:solidFill>
                            <a:schemeClr val="dk1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 4</a:t>
                      </a:r>
                      <a:endParaRPr lang="tr-TR" sz="1050" b="1" kern="1200" dirty="0">
                        <a:solidFill>
                          <a:schemeClr val="dk1"/>
                        </a:solidFill>
                        <a:effectLst/>
                        <a:latin typeface="Century Gothic" panose="020B0502020202020204" pitchFamily="34" charset="0"/>
                        <a:ea typeface="+mn-ea"/>
                        <a:cs typeface="+mn-cs"/>
                      </a:endParaRPr>
                    </a:p>
                  </a:txBody>
                  <a:tcPr marL="39512" marR="39512" marT="49390" marB="49390" anchor="b">
                    <a:solidFill>
                      <a:schemeClr val="bg2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000" b="1" kern="1200" dirty="0">
                          <a:solidFill>
                            <a:srgbClr val="00B050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✓</a:t>
                      </a:r>
                      <a:endParaRPr lang="tr-TR" sz="1000" b="1" kern="1200" dirty="0">
                        <a:solidFill>
                          <a:srgbClr val="00B050"/>
                        </a:solidFill>
                        <a:effectLst/>
                        <a:latin typeface="Century Gothic" panose="020B0502020202020204" pitchFamily="34" charset="0"/>
                        <a:ea typeface="+mn-ea"/>
                        <a:cs typeface="+mn-cs"/>
                      </a:endParaRPr>
                    </a:p>
                  </a:txBody>
                  <a:tcPr marL="39512" marR="39512" marT="49390" marB="49390" anchor="b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000" b="1" kern="1200" dirty="0">
                          <a:solidFill>
                            <a:srgbClr val="FF0000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X </a:t>
                      </a:r>
                      <a:endParaRPr lang="tr-TR" sz="1000" b="1" kern="1200" dirty="0">
                        <a:solidFill>
                          <a:srgbClr val="FF0000"/>
                        </a:solidFill>
                        <a:effectLst/>
                        <a:latin typeface="Century Gothic" panose="020B0502020202020204" pitchFamily="34" charset="0"/>
                        <a:ea typeface="+mn-ea"/>
                        <a:cs typeface="+mn-cs"/>
                      </a:endParaRPr>
                    </a:p>
                  </a:txBody>
                  <a:tcPr marL="39512" marR="39512" marT="49390" marB="49390" anchor="b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000" b="1" kern="1200" dirty="0">
                          <a:solidFill>
                            <a:srgbClr val="FF0000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 X</a:t>
                      </a:r>
                      <a:endParaRPr lang="tr-TR" sz="1000" b="1" kern="1200" dirty="0">
                        <a:solidFill>
                          <a:srgbClr val="FF0000"/>
                        </a:solidFill>
                        <a:effectLst/>
                        <a:latin typeface="Century Gothic" panose="020B0502020202020204" pitchFamily="34" charset="0"/>
                        <a:ea typeface="+mn-ea"/>
                        <a:cs typeface="+mn-cs"/>
                      </a:endParaRPr>
                    </a:p>
                  </a:txBody>
                  <a:tcPr marL="39512" marR="39512" marT="49390" marB="49390" anchor="b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000" b="1" kern="1200">
                          <a:solidFill>
                            <a:srgbClr val="FF0000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X </a:t>
                      </a:r>
                      <a:endParaRPr lang="tr-TR" sz="1000" b="1" kern="1200">
                        <a:solidFill>
                          <a:srgbClr val="FF0000"/>
                        </a:solidFill>
                        <a:effectLst/>
                        <a:latin typeface="Century Gothic" panose="020B0502020202020204" pitchFamily="34" charset="0"/>
                        <a:ea typeface="+mn-ea"/>
                        <a:cs typeface="+mn-cs"/>
                      </a:endParaRPr>
                    </a:p>
                  </a:txBody>
                  <a:tcPr marL="39512" marR="39512" marT="49390" marB="49390" anchor="b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000" b="1" kern="1200" dirty="0">
                          <a:solidFill>
                            <a:srgbClr val="FF0000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X </a:t>
                      </a:r>
                      <a:endParaRPr lang="tr-TR" sz="1000" b="1" kern="1200" dirty="0">
                        <a:solidFill>
                          <a:srgbClr val="FF0000"/>
                        </a:solidFill>
                        <a:effectLst/>
                        <a:latin typeface="Century Gothic" panose="020B0502020202020204" pitchFamily="34" charset="0"/>
                        <a:ea typeface="+mn-ea"/>
                        <a:cs typeface="+mn-cs"/>
                      </a:endParaRPr>
                    </a:p>
                  </a:txBody>
                  <a:tcPr marL="39512" marR="39512" marT="49390" marB="49390" anchor="b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000" b="1" kern="1200">
                          <a:solidFill>
                            <a:srgbClr val="FF0000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X </a:t>
                      </a:r>
                      <a:endParaRPr lang="tr-TR" sz="1000" b="1" kern="1200">
                        <a:solidFill>
                          <a:srgbClr val="FF0000"/>
                        </a:solidFill>
                        <a:effectLst/>
                        <a:latin typeface="Century Gothic" panose="020B0502020202020204" pitchFamily="34" charset="0"/>
                        <a:ea typeface="+mn-ea"/>
                        <a:cs typeface="+mn-cs"/>
                      </a:endParaRPr>
                    </a:p>
                  </a:txBody>
                  <a:tcPr marL="39512" marR="39512" marT="49390" marB="49390" anchor="b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000" b="1" kern="1200">
                          <a:solidFill>
                            <a:srgbClr val="FF0000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  X </a:t>
                      </a:r>
                      <a:endParaRPr lang="tr-TR" sz="1000" b="1" kern="1200">
                        <a:solidFill>
                          <a:srgbClr val="FF0000"/>
                        </a:solidFill>
                        <a:effectLst/>
                        <a:latin typeface="Century Gothic" panose="020B0502020202020204" pitchFamily="34" charset="0"/>
                        <a:ea typeface="+mn-ea"/>
                        <a:cs typeface="+mn-cs"/>
                      </a:endParaRPr>
                    </a:p>
                  </a:txBody>
                  <a:tcPr marL="39512" marR="39512" marT="49390" marB="49390" anchor="b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000" b="1" kern="1200">
                          <a:solidFill>
                            <a:srgbClr val="FF0000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X</a:t>
                      </a:r>
                      <a:endParaRPr lang="tr-TR" sz="1000" b="1" kern="1200">
                        <a:solidFill>
                          <a:srgbClr val="FF0000"/>
                        </a:solidFill>
                        <a:effectLst/>
                        <a:latin typeface="Century Gothic" panose="020B0502020202020204" pitchFamily="34" charset="0"/>
                        <a:ea typeface="+mn-ea"/>
                        <a:cs typeface="+mn-cs"/>
                      </a:endParaRPr>
                    </a:p>
                  </a:txBody>
                  <a:tcPr marL="39512" marR="39512" marT="49390" marB="49390" anchor="b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000" b="1" kern="1200">
                          <a:solidFill>
                            <a:srgbClr val="FF0000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 </a:t>
                      </a:r>
                      <a:endParaRPr lang="tr-TR" sz="1000" b="1" kern="1200">
                        <a:solidFill>
                          <a:srgbClr val="FF0000"/>
                        </a:solidFill>
                        <a:effectLst/>
                        <a:latin typeface="Century Gothic" panose="020B0502020202020204" pitchFamily="34" charset="0"/>
                        <a:ea typeface="+mn-ea"/>
                        <a:cs typeface="+mn-cs"/>
                      </a:endParaRPr>
                    </a:p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000" b="1" kern="1200">
                          <a:solidFill>
                            <a:srgbClr val="FF0000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X</a:t>
                      </a:r>
                      <a:endParaRPr lang="tr-TR" sz="1000" b="1" kern="1200">
                        <a:solidFill>
                          <a:srgbClr val="FF0000"/>
                        </a:solidFill>
                        <a:effectLst/>
                        <a:latin typeface="Century Gothic" panose="020B0502020202020204" pitchFamily="34" charset="0"/>
                        <a:ea typeface="+mn-ea"/>
                        <a:cs typeface="+mn-cs"/>
                      </a:endParaRPr>
                    </a:p>
                  </a:txBody>
                  <a:tcPr marL="53342" marR="53342" marT="0" marB="0"/>
                </a:tc>
                <a:extLst>
                  <a:ext uri="{0D108BD9-81ED-4DB2-BD59-A6C34878D82A}">
                    <a16:rowId xmlns:a16="http://schemas.microsoft.com/office/drawing/2014/main" val="3014712599"/>
                  </a:ext>
                </a:extLst>
              </a:tr>
              <a:tr h="307336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050" b="1" kern="1200" dirty="0">
                          <a:solidFill>
                            <a:schemeClr val="dk1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5 </a:t>
                      </a:r>
                      <a:endParaRPr lang="tr-TR" sz="1050" b="1" kern="1200" dirty="0">
                        <a:solidFill>
                          <a:schemeClr val="dk1"/>
                        </a:solidFill>
                        <a:effectLst/>
                        <a:latin typeface="Century Gothic" panose="020B0502020202020204" pitchFamily="34" charset="0"/>
                        <a:ea typeface="+mn-ea"/>
                        <a:cs typeface="+mn-cs"/>
                      </a:endParaRPr>
                    </a:p>
                  </a:txBody>
                  <a:tcPr marL="39512" marR="39512" marT="49390" marB="49390" anchor="b">
                    <a:solidFill>
                      <a:schemeClr val="bg2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000" b="1" kern="1200" dirty="0">
                          <a:solidFill>
                            <a:srgbClr val="00B050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✓</a:t>
                      </a:r>
                      <a:endParaRPr lang="tr-TR" sz="1000" b="1" kern="1200" dirty="0">
                        <a:solidFill>
                          <a:srgbClr val="00B050"/>
                        </a:solidFill>
                        <a:effectLst/>
                        <a:latin typeface="Century Gothic" panose="020B0502020202020204" pitchFamily="34" charset="0"/>
                        <a:ea typeface="+mn-ea"/>
                        <a:cs typeface="+mn-cs"/>
                      </a:endParaRPr>
                    </a:p>
                  </a:txBody>
                  <a:tcPr marL="39512" marR="39512" marT="49390" marB="49390" anchor="b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000" b="1" kern="1200" dirty="0">
                          <a:solidFill>
                            <a:srgbClr val="FF0000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X </a:t>
                      </a:r>
                      <a:endParaRPr lang="tr-TR" sz="1000" b="1" kern="1200" dirty="0">
                        <a:solidFill>
                          <a:srgbClr val="FF0000"/>
                        </a:solidFill>
                        <a:effectLst/>
                        <a:latin typeface="Century Gothic" panose="020B0502020202020204" pitchFamily="34" charset="0"/>
                        <a:ea typeface="+mn-ea"/>
                        <a:cs typeface="+mn-cs"/>
                      </a:endParaRPr>
                    </a:p>
                  </a:txBody>
                  <a:tcPr marL="39512" marR="39512" marT="49390" marB="49390" anchor="b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000" b="1" kern="1200">
                          <a:solidFill>
                            <a:srgbClr val="FF0000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X </a:t>
                      </a:r>
                      <a:endParaRPr lang="tr-TR" sz="1000" b="1" kern="1200">
                        <a:solidFill>
                          <a:srgbClr val="FF0000"/>
                        </a:solidFill>
                        <a:effectLst/>
                        <a:latin typeface="Century Gothic" panose="020B0502020202020204" pitchFamily="34" charset="0"/>
                        <a:ea typeface="+mn-ea"/>
                        <a:cs typeface="+mn-cs"/>
                      </a:endParaRPr>
                    </a:p>
                  </a:txBody>
                  <a:tcPr marL="39512" marR="39512" marT="49390" marB="49390" anchor="b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000" b="1" kern="1200" dirty="0">
                          <a:solidFill>
                            <a:srgbClr val="FF0000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X </a:t>
                      </a:r>
                      <a:endParaRPr lang="tr-TR" sz="1000" b="1" kern="1200" dirty="0">
                        <a:solidFill>
                          <a:srgbClr val="FF0000"/>
                        </a:solidFill>
                        <a:effectLst/>
                        <a:latin typeface="Century Gothic" panose="020B0502020202020204" pitchFamily="34" charset="0"/>
                        <a:ea typeface="+mn-ea"/>
                        <a:cs typeface="+mn-cs"/>
                      </a:endParaRPr>
                    </a:p>
                  </a:txBody>
                  <a:tcPr marL="39512" marR="39512" marT="49390" marB="49390" anchor="b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000" b="1" kern="1200" dirty="0">
                          <a:solidFill>
                            <a:srgbClr val="FF0000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X </a:t>
                      </a:r>
                      <a:endParaRPr lang="tr-TR" sz="1000" b="1" kern="1200" dirty="0">
                        <a:solidFill>
                          <a:srgbClr val="FF0000"/>
                        </a:solidFill>
                        <a:effectLst/>
                        <a:latin typeface="Century Gothic" panose="020B0502020202020204" pitchFamily="34" charset="0"/>
                        <a:ea typeface="+mn-ea"/>
                        <a:cs typeface="+mn-cs"/>
                      </a:endParaRPr>
                    </a:p>
                  </a:txBody>
                  <a:tcPr marL="39512" marR="39512" marT="49390" marB="49390" anchor="b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000" b="1" kern="1200">
                          <a:solidFill>
                            <a:srgbClr val="FF0000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X </a:t>
                      </a:r>
                      <a:endParaRPr lang="tr-TR" sz="1000" b="1" kern="1200">
                        <a:solidFill>
                          <a:srgbClr val="FF0000"/>
                        </a:solidFill>
                        <a:effectLst/>
                        <a:latin typeface="Century Gothic" panose="020B0502020202020204" pitchFamily="34" charset="0"/>
                        <a:ea typeface="+mn-ea"/>
                        <a:cs typeface="+mn-cs"/>
                      </a:endParaRPr>
                    </a:p>
                  </a:txBody>
                  <a:tcPr marL="39512" marR="39512" marT="49390" marB="49390" anchor="b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000" b="1" kern="1200">
                          <a:solidFill>
                            <a:srgbClr val="FF0000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 X </a:t>
                      </a:r>
                      <a:endParaRPr lang="tr-TR" sz="1000" b="1" kern="1200">
                        <a:solidFill>
                          <a:srgbClr val="FF0000"/>
                        </a:solidFill>
                        <a:effectLst/>
                        <a:latin typeface="Century Gothic" panose="020B0502020202020204" pitchFamily="34" charset="0"/>
                        <a:ea typeface="+mn-ea"/>
                        <a:cs typeface="+mn-cs"/>
                      </a:endParaRPr>
                    </a:p>
                  </a:txBody>
                  <a:tcPr marL="39512" marR="39512" marT="49390" marB="49390" anchor="b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000" b="1" kern="1200" dirty="0">
                          <a:solidFill>
                            <a:srgbClr val="00B050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✓</a:t>
                      </a:r>
                      <a:endParaRPr lang="tr-TR" sz="1000" b="1" kern="1200" dirty="0">
                        <a:solidFill>
                          <a:srgbClr val="00B050"/>
                        </a:solidFill>
                        <a:effectLst/>
                        <a:latin typeface="Century Gothic" panose="020B0502020202020204" pitchFamily="34" charset="0"/>
                        <a:ea typeface="+mn-ea"/>
                        <a:cs typeface="+mn-cs"/>
                      </a:endParaRPr>
                    </a:p>
                  </a:txBody>
                  <a:tcPr marL="39512" marR="39512" marT="49390" marB="49390" anchor="b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000" b="1" kern="1200">
                          <a:solidFill>
                            <a:srgbClr val="FF0000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 </a:t>
                      </a:r>
                      <a:endParaRPr lang="tr-TR" sz="1000" b="1" kern="1200">
                        <a:solidFill>
                          <a:srgbClr val="FF0000"/>
                        </a:solidFill>
                        <a:effectLst/>
                        <a:latin typeface="Century Gothic" panose="020B0502020202020204" pitchFamily="34" charset="0"/>
                        <a:ea typeface="+mn-ea"/>
                        <a:cs typeface="+mn-cs"/>
                      </a:endParaRPr>
                    </a:p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000" b="1" kern="1200">
                          <a:solidFill>
                            <a:srgbClr val="FF0000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X</a:t>
                      </a:r>
                      <a:endParaRPr lang="tr-TR" sz="1000" b="1" kern="1200">
                        <a:solidFill>
                          <a:srgbClr val="FF0000"/>
                        </a:solidFill>
                        <a:effectLst/>
                        <a:latin typeface="Century Gothic" panose="020B0502020202020204" pitchFamily="34" charset="0"/>
                        <a:ea typeface="+mn-ea"/>
                        <a:cs typeface="+mn-cs"/>
                      </a:endParaRPr>
                    </a:p>
                  </a:txBody>
                  <a:tcPr marL="53342" marR="53342" marT="0" marB="0"/>
                </a:tc>
                <a:extLst>
                  <a:ext uri="{0D108BD9-81ED-4DB2-BD59-A6C34878D82A}">
                    <a16:rowId xmlns:a16="http://schemas.microsoft.com/office/drawing/2014/main" val="1168602961"/>
                  </a:ext>
                </a:extLst>
              </a:tr>
              <a:tr h="307336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050" b="1" kern="1200" dirty="0">
                          <a:solidFill>
                            <a:schemeClr val="dk1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6 </a:t>
                      </a:r>
                      <a:endParaRPr lang="tr-TR" sz="1050" b="1" kern="1200" dirty="0">
                        <a:solidFill>
                          <a:schemeClr val="dk1"/>
                        </a:solidFill>
                        <a:effectLst/>
                        <a:latin typeface="Century Gothic" panose="020B0502020202020204" pitchFamily="34" charset="0"/>
                        <a:ea typeface="+mn-ea"/>
                        <a:cs typeface="+mn-cs"/>
                      </a:endParaRPr>
                    </a:p>
                  </a:txBody>
                  <a:tcPr marL="39512" marR="39512" marT="49390" marB="49390" anchor="b">
                    <a:solidFill>
                      <a:schemeClr val="bg2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000" b="1" kern="1200" dirty="0">
                          <a:solidFill>
                            <a:srgbClr val="00B050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✓</a:t>
                      </a:r>
                      <a:endParaRPr lang="tr-TR" sz="1000" b="1" kern="1200" dirty="0">
                        <a:solidFill>
                          <a:srgbClr val="00B050"/>
                        </a:solidFill>
                        <a:effectLst/>
                        <a:latin typeface="Century Gothic" panose="020B0502020202020204" pitchFamily="34" charset="0"/>
                        <a:ea typeface="+mn-ea"/>
                        <a:cs typeface="+mn-cs"/>
                      </a:endParaRPr>
                    </a:p>
                  </a:txBody>
                  <a:tcPr marL="39512" marR="39512" marT="49390" marB="49390" anchor="b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000" b="1" kern="1200" dirty="0">
                          <a:solidFill>
                            <a:srgbClr val="00B050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✓</a:t>
                      </a:r>
                      <a:endParaRPr lang="tr-TR" sz="1000" b="1" kern="1200" dirty="0">
                        <a:solidFill>
                          <a:srgbClr val="00B050"/>
                        </a:solidFill>
                        <a:effectLst/>
                        <a:latin typeface="Century Gothic" panose="020B0502020202020204" pitchFamily="34" charset="0"/>
                        <a:ea typeface="+mn-ea"/>
                        <a:cs typeface="+mn-cs"/>
                      </a:endParaRPr>
                    </a:p>
                  </a:txBody>
                  <a:tcPr marL="39512" marR="39512" marT="49390" marB="49390" anchor="b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000" b="1" kern="1200" dirty="0">
                          <a:solidFill>
                            <a:srgbClr val="00B050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✓</a:t>
                      </a:r>
                      <a:endParaRPr lang="tr-TR" sz="1000" b="1" kern="1200" dirty="0">
                        <a:solidFill>
                          <a:srgbClr val="00B050"/>
                        </a:solidFill>
                        <a:effectLst/>
                        <a:latin typeface="Century Gothic" panose="020B0502020202020204" pitchFamily="34" charset="0"/>
                        <a:ea typeface="+mn-ea"/>
                        <a:cs typeface="+mn-cs"/>
                      </a:endParaRPr>
                    </a:p>
                  </a:txBody>
                  <a:tcPr marL="39512" marR="39512" marT="49390" marB="49390" anchor="b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000" b="1" kern="1200" dirty="0">
                          <a:solidFill>
                            <a:srgbClr val="00B050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✓</a:t>
                      </a:r>
                      <a:endParaRPr lang="tr-TR" sz="1000" b="1" kern="1200" dirty="0">
                        <a:solidFill>
                          <a:srgbClr val="00B050"/>
                        </a:solidFill>
                        <a:effectLst/>
                        <a:latin typeface="Century Gothic" panose="020B0502020202020204" pitchFamily="34" charset="0"/>
                        <a:ea typeface="+mn-ea"/>
                        <a:cs typeface="+mn-cs"/>
                      </a:endParaRPr>
                    </a:p>
                  </a:txBody>
                  <a:tcPr marL="39512" marR="39512" marT="49390" marB="49390" anchor="b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000" b="1" kern="1200" dirty="0">
                          <a:solidFill>
                            <a:srgbClr val="00B050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✓</a:t>
                      </a:r>
                      <a:endParaRPr lang="tr-TR" sz="1000" b="1" kern="1200" dirty="0">
                        <a:solidFill>
                          <a:srgbClr val="00B050"/>
                        </a:solidFill>
                        <a:effectLst/>
                        <a:latin typeface="Century Gothic" panose="020B0502020202020204" pitchFamily="34" charset="0"/>
                        <a:ea typeface="+mn-ea"/>
                        <a:cs typeface="+mn-cs"/>
                      </a:endParaRPr>
                    </a:p>
                  </a:txBody>
                  <a:tcPr marL="39512" marR="39512" marT="49390" marB="49390" anchor="b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000" b="1" kern="1200" dirty="0">
                          <a:solidFill>
                            <a:srgbClr val="00B050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✓</a:t>
                      </a:r>
                      <a:endParaRPr lang="tr-TR" sz="1000" b="1" kern="1200" dirty="0">
                        <a:solidFill>
                          <a:srgbClr val="00B050"/>
                        </a:solidFill>
                        <a:effectLst/>
                        <a:latin typeface="Century Gothic" panose="020B0502020202020204" pitchFamily="34" charset="0"/>
                        <a:ea typeface="+mn-ea"/>
                        <a:cs typeface="+mn-cs"/>
                      </a:endParaRPr>
                    </a:p>
                  </a:txBody>
                  <a:tcPr marL="39512" marR="39512" marT="49390" marB="49390" anchor="b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000" b="1" kern="1200" dirty="0">
                          <a:solidFill>
                            <a:srgbClr val="00B050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 ✓</a:t>
                      </a:r>
                      <a:endParaRPr lang="tr-TR" sz="1000" b="1" kern="1200" dirty="0">
                        <a:solidFill>
                          <a:srgbClr val="00B050"/>
                        </a:solidFill>
                        <a:effectLst/>
                        <a:latin typeface="Century Gothic" panose="020B0502020202020204" pitchFamily="34" charset="0"/>
                        <a:ea typeface="+mn-ea"/>
                        <a:cs typeface="+mn-cs"/>
                      </a:endParaRPr>
                    </a:p>
                  </a:txBody>
                  <a:tcPr marL="39512" marR="39512" marT="49390" marB="49390" anchor="b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000" b="1" kern="1200" dirty="0">
                          <a:solidFill>
                            <a:srgbClr val="00B050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✓</a:t>
                      </a:r>
                      <a:endParaRPr lang="tr-TR" sz="1000" b="1" kern="1200" dirty="0">
                        <a:solidFill>
                          <a:srgbClr val="00B050"/>
                        </a:solidFill>
                        <a:effectLst/>
                        <a:latin typeface="Century Gothic" panose="020B0502020202020204" pitchFamily="34" charset="0"/>
                        <a:ea typeface="+mn-ea"/>
                        <a:cs typeface="+mn-cs"/>
                      </a:endParaRPr>
                    </a:p>
                  </a:txBody>
                  <a:tcPr marL="39512" marR="39512" marT="49390" marB="49390" anchor="b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000" b="1" kern="1200" dirty="0">
                          <a:solidFill>
                            <a:srgbClr val="FF0000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 </a:t>
                      </a:r>
                      <a:endParaRPr lang="tr-TR" sz="1000" b="1" kern="1200" dirty="0">
                        <a:solidFill>
                          <a:srgbClr val="FF0000"/>
                        </a:solidFill>
                        <a:effectLst/>
                        <a:latin typeface="Century Gothic" panose="020B0502020202020204" pitchFamily="34" charset="0"/>
                        <a:ea typeface="+mn-ea"/>
                        <a:cs typeface="+mn-cs"/>
                      </a:endParaRPr>
                    </a:p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000" b="1" kern="1200" dirty="0">
                          <a:solidFill>
                            <a:srgbClr val="FF0000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X</a:t>
                      </a:r>
                      <a:endParaRPr lang="tr-TR" sz="1000" b="1" kern="1200" dirty="0">
                        <a:solidFill>
                          <a:srgbClr val="FF0000"/>
                        </a:solidFill>
                        <a:effectLst/>
                        <a:latin typeface="Century Gothic" panose="020B0502020202020204" pitchFamily="34" charset="0"/>
                        <a:ea typeface="+mn-ea"/>
                        <a:cs typeface="+mn-cs"/>
                      </a:endParaRPr>
                    </a:p>
                  </a:txBody>
                  <a:tcPr marL="53342" marR="53342" marT="0" marB="0"/>
                </a:tc>
                <a:extLst>
                  <a:ext uri="{0D108BD9-81ED-4DB2-BD59-A6C34878D82A}">
                    <a16:rowId xmlns:a16="http://schemas.microsoft.com/office/drawing/2014/main" val="2073023048"/>
                  </a:ext>
                </a:extLst>
              </a:tr>
              <a:tr h="307336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050" b="1" kern="1200">
                          <a:solidFill>
                            <a:schemeClr val="dk1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7 </a:t>
                      </a:r>
                      <a:endParaRPr lang="tr-TR" sz="1050" b="1" kern="1200">
                        <a:solidFill>
                          <a:schemeClr val="dk1"/>
                        </a:solidFill>
                        <a:effectLst/>
                        <a:latin typeface="Century Gothic" panose="020B0502020202020204" pitchFamily="34" charset="0"/>
                        <a:ea typeface="+mn-ea"/>
                        <a:cs typeface="+mn-cs"/>
                      </a:endParaRPr>
                    </a:p>
                  </a:txBody>
                  <a:tcPr marL="39512" marR="39512" marT="49390" marB="49390" anchor="b">
                    <a:solidFill>
                      <a:schemeClr val="bg2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000" b="1" kern="1200" dirty="0">
                          <a:solidFill>
                            <a:srgbClr val="00B050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✓</a:t>
                      </a:r>
                      <a:endParaRPr lang="tr-TR" sz="1000" b="1" kern="1200" dirty="0">
                        <a:solidFill>
                          <a:srgbClr val="00B050"/>
                        </a:solidFill>
                        <a:effectLst/>
                        <a:latin typeface="Century Gothic" panose="020B0502020202020204" pitchFamily="34" charset="0"/>
                        <a:ea typeface="+mn-ea"/>
                        <a:cs typeface="+mn-cs"/>
                      </a:endParaRPr>
                    </a:p>
                  </a:txBody>
                  <a:tcPr marL="39512" marR="39512" marT="49390" marB="49390" anchor="b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000" b="1" kern="1200" dirty="0">
                          <a:solidFill>
                            <a:srgbClr val="FF0000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 X</a:t>
                      </a:r>
                      <a:endParaRPr lang="tr-TR" sz="1000" b="1" kern="1200" dirty="0">
                        <a:solidFill>
                          <a:srgbClr val="FF0000"/>
                        </a:solidFill>
                        <a:effectLst/>
                        <a:latin typeface="Century Gothic" panose="020B0502020202020204" pitchFamily="34" charset="0"/>
                        <a:ea typeface="+mn-ea"/>
                        <a:cs typeface="+mn-cs"/>
                      </a:endParaRPr>
                    </a:p>
                  </a:txBody>
                  <a:tcPr marL="39512" marR="39512" marT="49390" marB="49390" anchor="b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000" b="1" kern="1200" dirty="0">
                          <a:solidFill>
                            <a:srgbClr val="FF0000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X </a:t>
                      </a:r>
                      <a:endParaRPr lang="tr-TR" sz="1000" b="1" kern="1200" dirty="0">
                        <a:solidFill>
                          <a:srgbClr val="FF0000"/>
                        </a:solidFill>
                        <a:effectLst/>
                        <a:latin typeface="Century Gothic" panose="020B0502020202020204" pitchFamily="34" charset="0"/>
                        <a:ea typeface="+mn-ea"/>
                        <a:cs typeface="+mn-cs"/>
                      </a:endParaRPr>
                    </a:p>
                  </a:txBody>
                  <a:tcPr marL="39512" marR="39512" marT="49390" marB="49390" anchor="b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000" b="1" kern="1200" dirty="0">
                          <a:solidFill>
                            <a:srgbClr val="FF0000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X </a:t>
                      </a:r>
                      <a:endParaRPr lang="tr-TR" sz="1000" b="1" kern="1200" dirty="0">
                        <a:solidFill>
                          <a:srgbClr val="FF0000"/>
                        </a:solidFill>
                        <a:effectLst/>
                        <a:latin typeface="Century Gothic" panose="020B0502020202020204" pitchFamily="34" charset="0"/>
                        <a:ea typeface="+mn-ea"/>
                        <a:cs typeface="+mn-cs"/>
                      </a:endParaRPr>
                    </a:p>
                  </a:txBody>
                  <a:tcPr marL="39512" marR="39512" marT="49390" marB="49390" anchor="b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000" b="1" kern="1200" dirty="0">
                          <a:solidFill>
                            <a:srgbClr val="FF0000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X </a:t>
                      </a:r>
                      <a:endParaRPr lang="tr-TR" sz="1000" b="1" kern="1200" dirty="0">
                        <a:solidFill>
                          <a:srgbClr val="FF0000"/>
                        </a:solidFill>
                        <a:effectLst/>
                        <a:latin typeface="Century Gothic" panose="020B0502020202020204" pitchFamily="34" charset="0"/>
                        <a:ea typeface="+mn-ea"/>
                        <a:cs typeface="+mn-cs"/>
                      </a:endParaRPr>
                    </a:p>
                  </a:txBody>
                  <a:tcPr marL="39512" marR="39512" marT="49390" marB="49390" anchor="b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000" b="1" kern="1200" dirty="0">
                          <a:solidFill>
                            <a:srgbClr val="FF0000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   X </a:t>
                      </a:r>
                      <a:endParaRPr lang="tr-TR" sz="1000" b="1" kern="1200" dirty="0">
                        <a:solidFill>
                          <a:srgbClr val="FF0000"/>
                        </a:solidFill>
                        <a:effectLst/>
                        <a:latin typeface="Century Gothic" panose="020B0502020202020204" pitchFamily="34" charset="0"/>
                        <a:ea typeface="+mn-ea"/>
                        <a:cs typeface="+mn-cs"/>
                      </a:endParaRPr>
                    </a:p>
                  </a:txBody>
                  <a:tcPr marL="39512" marR="39512" marT="49390" marB="49390" anchor="b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000" b="1" kern="1200" dirty="0">
                          <a:solidFill>
                            <a:srgbClr val="FF0000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  X </a:t>
                      </a:r>
                      <a:endParaRPr lang="tr-TR" sz="1000" b="1" kern="1200" dirty="0">
                        <a:solidFill>
                          <a:srgbClr val="FF0000"/>
                        </a:solidFill>
                        <a:effectLst/>
                        <a:latin typeface="Century Gothic" panose="020B0502020202020204" pitchFamily="34" charset="0"/>
                        <a:ea typeface="+mn-ea"/>
                        <a:cs typeface="+mn-cs"/>
                      </a:endParaRPr>
                    </a:p>
                  </a:txBody>
                  <a:tcPr marL="39512" marR="39512" marT="49390" marB="49390" anchor="b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000" b="1" kern="1200" dirty="0">
                          <a:solidFill>
                            <a:srgbClr val="FF0000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X</a:t>
                      </a:r>
                      <a:endParaRPr lang="tr-TR" sz="1000" b="1" kern="1200" dirty="0">
                        <a:solidFill>
                          <a:srgbClr val="FF0000"/>
                        </a:solidFill>
                        <a:effectLst/>
                        <a:latin typeface="Century Gothic" panose="020B0502020202020204" pitchFamily="34" charset="0"/>
                        <a:ea typeface="+mn-ea"/>
                        <a:cs typeface="+mn-cs"/>
                      </a:endParaRPr>
                    </a:p>
                  </a:txBody>
                  <a:tcPr marL="39512" marR="39512" marT="49390" marB="49390" anchor="b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000" b="1" kern="1200" dirty="0">
                          <a:solidFill>
                            <a:srgbClr val="FF0000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 </a:t>
                      </a:r>
                      <a:endParaRPr lang="tr-TR" sz="1000" b="1" kern="1200" dirty="0">
                        <a:solidFill>
                          <a:srgbClr val="FF0000"/>
                        </a:solidFill>
                        <a:effectLst/>
                        <a:latin typeface="Century Gothic" panose="020B0502020202020204" pitchFamily="34" charset="0"/>
                        <a:ea typeface="+mn-ea"/>
                        <a:cs typeface="+mn-cs"/>
                      </a:endParaRPr>
                    </a:p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000" b="1" kern="1200" dirty="0">
                          <a:solidFill>
                            <a:srgbClr val="FF0000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X</a:t>
                      </a:r>
                      <a:endParaRPr lang="tr-TR" sz="1000" b="1" kern="1200" dirty="0">
                        <a:solidFill>
                          <a:srgbClr val="FF0000"/>
                        </a:solidFill>
                        <a:effectLst/>
                        <a:latin typeface="Century Gothic" panose="020B0502020202020204" pitchFamily="34" charset="0"/>
                        <a:ea typeface="+mn-ea"/>
                        <a:cs typeface="+mn-cs"/>
                      </a:endParaRPr>
                    </a:p>
                  </a:txBody>
                  <a:tcPr marL="53342" marR="53342" marT="0" marB="0"/>
                </a:tc>
                <a:extLst>
                  <a:ext uri="{0D108BD9-81ED-4DB2-BD59-A6C34878D82A}">
                    <a16:rowId xmlns:a16="http://schemas.microsoft.com/office/drawing/2014/main" val="3262734880"/>
                  </a:ext>
                </a:extLst>
              </a:tr>
              <a:tr h="307336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050" b="1" kern="1200" dirty="0">
                          <a:solidFill>
                            <a:schemeClr val="dk1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8 </a:t>
                      </a:r>
                      <a:endParaRPr lang="tr-TR" sz="1050" b="1" kern="1200" dirty="0">
                        <a:solidFill>
                          <a:schemeClr val="dk1"/>
                        </a:solidFill>
                        <a:effectLst/>
                        <a:latin typeface="Century Gothic" panose="020B0502020202020204" pitchFamily="34" charset="0"/>
                        <a:ea typeface="+mn-ea"/>
                        <a:cs typeface="+mn-cs"/>
                      </a:endParaRPr>
                    </a:p>
                  </a:txBody>
                  <a:tcPr marL="39512" marR="39512" marT="49390" marB="49390" anchor="b">
                    <a:solidFill>
                      <a:schemeClr val="bg2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000" b="1" kern="1200" dirty="0">
                          <a:solidFill>
                            <a:srgbClr val="00B050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✓</a:t>
                      </a:r>
                      <a:endParaRPr lang="tr-TR" sz="1000" b="1" kern="1200" dirty="0">
                        <a:solidFill>
                          <a:srgbClr val="00B050"/>
                        </a:solidFill>
                        <a:effectLst/>
                        <a:latin typeface="Century Gothic" panose="020B0502020202020204" pitchFamily="34" charset="0"/>
                        <a:ea typeface="+mn-ea"/>
                        <a:cs typeface="+mn-cs"/>
                      </a:endParaRPr>
                    </a:p>
                  </a:txBody>
                  <a:tcPr marL="39512" marR="39512" marT="49390" marB="49390" anchor="b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000" b="1" kern="1200" dirty="0">
                          <a:solidFill>
                            <a:srgbClr val="00B050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✓</a:t>
                      </a:r>
                      <a:endParaRPr lang="tr-TR" sz="1000" b="1" kern="1200" dirty="0">
                        <a:solidFill>
                          <a:srgbClr val="00B050"/>
                        </a:solidFill>
                        <a:effectLst/>
                        <a:latin typeface="Century Gothic" panose="020B0502020202020204" pitchFamily="34" charset="0"/>
                        <a:ea typeface="+mn-ea"/>
                        <a:cs typeface="+mn-cs"/>
                      </a:endParaRPr>
                    </a:p>
                  </a:txBody>
                  <a:tcPr marL="39512" marR="39512" marT="49390" marB="49390" anchor="b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000" b="1" kern="1200" dirty="0">
                          <a:solidFill>
                            <a:srgbClr val="00B050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✓</a:t>
                      </a:r>
                      <a:endParaRPr lang="tr-TR" sz="1000" b="1" kern="1200" dirty="0">
                        <a:solidFill>
                          <a:srgbClr val="00B050"/>
                        </a:solidFill>
                        <a:effectLst/>
                        <a:latin typeface="Century Gothic" panose="020B0502020202020204" pitchFamily="34" charset="0"/>
                        <a:ea typeface="+mn-ea"/>
                        <a:cs typeface="+mn-cs"/>
                      </a:endParaRPr>
                    </a:p>
                  </a:txBody>
                  <a:tcPr marL="39512" marR="39512" marT="49390" marB="49390" anchor="b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000" b="1" kern="1200" dirty="0">
                          <a:solidFill>
                            <a:srgbClr val="00B050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✓</a:t>
                      </a:r>
                      <a:endParaRPr lang="tr-TR" sz="1000" b="1" kern="1200" dirty="0">
                        <a:solidFill>
                          <a:srgbClr val="00B050"/>
                        </a:solidFill>
                        <a:effectLst/>
                        <a:latin typeface="Century Gothic" panose="020B0502020202020204" pitchFamily="34" charset="0"/>
                        <a:ea typeface="+mn-ea"/>
                        <a:cs typeface="+mn-cs"/>
                      </a:endParaRPr>
                    </a:p>
                  </a:txBody>
                  <a:tcPr marL="39512" marR="39512" marT="49390" marB="49390" anchor="b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000" b="1" kern="1200" dirty="0">
                          <a:solidFill>
                            <a:srgbClr val="00B050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✓</a:t>
                      </a:r>
                      <a:endParaRPr lang="tr-TR" sz="1000" b="1" kern="1200" dirty="0">
                        <a:solidFill>
                          <a:srgbClr val="00B050"/>
                        </a:solidFill>
                        <a:effectLst/>
                        <a:latin typeface="Century Gothic" panose="020B0502020202020204" pitchFamily="34" charset="0"/>
                        <a:ea typeface="+mn-ea"/>
                        <a:cs typeface="+mn-cs"/>
                      </a:endParaRPr>
                    </a:p>
                  </a:txBody>
                  <a:tcPr marL="39512" marR="39512" marT="49390" marB="49390" anchor="b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000" b="1" kern="1200" dirty="0">
                          <a:solidFill>
                            <a:srgbClr val="FF0000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  X </a:t>
                      </a:r>
                      <a:endParaRPr lang="tr-TR" sz="1000" b="1" kern="1200" dirty="0">
                        <a:solidFill>
                          <a:srgbClr val="FF0000"/>
                        </a:solidFill>
                        <a:effectLst/>
                        <a:latin typeface="Century Gothic" panose="020B0502020202020204" pitchFamily="34" charset="0"/>
                        <a:ea typeface="+mn-ea"/>
                        <a:cs typeface="+mn-cs"/>
                      </a:endParaRPr>
                    </a:p>
                  </a:txBody>
                  <a:tcPr marL="39512" marR="39512" marT="49390" marB="49390" anchor="b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000" b="1" kern="1200" dirty="0">
                          <a:solidFill>
                            <a:srgbClr val="FF0000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 X </a:t>
                      </a:r>
                      <a:endParaRPr lang="tr-TR" sz="1000" b="1" kern="1200" dirty="0">
                        <a:solidFill>
                          <a:srgbClr val="FF0000"/>
                        </a:solidFill>
                        <a:effectLst/>
                        <a:latin typeface="Century Gothic" panose="020B0502020202020204" pitchFamily="34" charset="0"/>
                        <a:ea typeface="+mn-ea"/>
                        <a:cs typeface="+mn-cs"/>
                      </a:endParaRPr>
                    </a:p>
                  </a:txBody>
                  <a:tcPr marL="39512" marR="39512" marT="49390" marB="49390" anchor="b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000" b="1" kern="1200" dirty="0">
                          <a:solidFill>
                            <a:srgbClr val="00B050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✓</a:t>
                      </a:r>
                      <a:endParaRPr lang="tr-TR" sz="1000" b="1" kern="1200" dirty="0">
                        <a:solidFill>
                          <a:srgbClr val="00B050"/>
                        </a:solidFill>
                        <a:effectLst/>
                        <a:latin typeface="Century Gothic" panose="020B0502020202020204" pitchFamily="34" charset="0"/>
                        <a:ea typeface="+mn-ea"/>
                        <a:cs typeface="+mn-cs"/>
                      </a:endParaRPr>
                    </a:p>
                  </a:txBody>
                  <a:tcPr marL="39512" marR="39512" marT="49390" marB="49390" anchor="b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000" b="1" kern="1200">
                          <a:solidFill>
                            <a:srgbClr val="FF0000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 </a:t>
                      </a:r>
                      <a:endParaRPr lang="tr-TR" sz="1000" b="1" kern="1200">
                        <a:solidFill>
                          <a:srgbClr val="FF0000"/>
                        </a:solidFill>
                        <a:effectLst/>
                        <a:latin typeface="Century Gothic" panose="020B0502020202020204" pitchFamily="34" charset="0"/>
                        <a:ea typeface="+mn-ea"/>
                        <a:cs typeface="+mn-cs"/>
                      </a:endParaRPr>
                    </a:p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000" b="1" kern="1200">
                          <a:solidFill>
                            <a:srgbClr val="FF0000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X</a:t>
                      </a:r>
                      <a:endParaRPr lang="tr-TR" sz="1000" b="1" kern="1200">
                        <a:solidFill>
                          <a:srgbClr val="FF0000"/>
                        </a:solidFill>
                        <a:effectLst/>
                        <a:latin typeface="Century Gothic" panose="020B0502020202020204" pitchFamily="34" charset="0"/>
                        <a:ea typeface="+mn-ea"/>
                        <a:cs typeface="+mn-cs"/>
                      </a:endParaRPr>
                    </a:p>
                  </a:txBody>
                  <a:tcPr marL="53342" marR="53342" marT="0" marB="0"/>
                </a:tc>
                <a:extLst>
                  <a:ext uri="{0D108BD9-81ED-4DB2-BD59-A6C34878D82A}">
                    <a16:rowId xmlns:a16="http://schemas.microsoft.com/office/drawing/2014/main" val="2230357679"/>
                  </a:ext>
                </a:extLst>
              </a:tr>
              <a:tr h="307336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050" b="1" kern="1200" dirty="0">
                          <a:solidFill>
                            <a:schemeClr val="dk1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9 </a:t>
                      </a:r>
                      <a:endParaRPr lang="tr-TR" sz="1050" b="1" kern="1200" dirty="0">
                        <a:solidFill>
                          <a:schemeClr val="dk1"/>
                        </a:solidFill>
                        <a:effectLst/>
                        <a:latin typeface="Century Gothic" panose="020B0502020202020204" pitchFamily="34" charset="0"/>
                        <a:ea typeface="+mn-ea"/>
                        <a:cs typeface="+mn-cs"/>
                      </a:endParaRPr>
                    </a:p>
                  </a:txBody>
                  <a:tcPr marL="39512" marR="39512" marT="49390" marB="49390" anchor="b">
                    <a:solidFill>
                      <a:schemeClr val="bg2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000" b="1" kern="1200" dirty="0">
                          <a:solidFill>
                            <a:srgbClr val="00B050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✓</a:t>
                      </a:r>
                      <a:endParaRPr lang="tr-TR" sz="1000" b="1" kern="1200" dirty="0">
                        <a:solidFill>
                          <a:srgbClr val="00B050"/>
                        </a:solidFill>
                        <a:effectLst/>
                        <a:latin typeface="Century Gothic" panose="020B0502020202020204" pitchFamily="34" charset="0"/>
                        <a:ea typeface="+mn-ea"/>
                        <a:cs typeface="+mn-cs"/>
                      </a:endParaRPr>
                    </a:p>
                  </a:txBody>
                  <a:tcPr marL="39512" marR="39512" marT="49390" marB="49390" anchor="b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000" b="1" kern="1200">
                          <a:solidFill>
                            <a:srgbClr val="FF0000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 X</a:t>
                      </a:r>
                      <a:endParaRPr lang="tr-TR" sz="1000" b="1" kern="1200">
                        <a:solidFill>
                          <a:srgbClr val="FF0000"/>
                        </a:solidFill>
                        <a:effectLst/>
                        <a:latin typeface="Century Gothic" panose="020B0502020202020204" pitchFamily="34" charset="0"/>
                        <a:ea typeface="+mn-ea"/>
                        <a:cs typeface="+mn-cs"/>
                      </a:endParaRPr>
                    </a:p>
                  </a:txBody>
                  <a:tcPr marL="39512" marR="39512" marT="49390" marB="49390" anchor="b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000" b="1" kern="1200">
                          <a:solidFill>
                            <a:srgbClr val="FF0000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X </a:t>
                      </a:r>
                      <a:endParaRPr lang="tr-TR" sz="1000" b="1" kern="1200">
                        <a:solidFill>
                          <a:srgbClr val="FF0000"/>
                        </a:solidFill>
                        <a:effectLst/>
                        <a:latin typeface="Century Gothic" panose="020B0502020202020204" pitchFamily="34" charset="0"/>
                        <a:ea typeface="+mn-ea"/>
                        <a:cs typeface="+mn-cs"/>
                      </a:endParaRPr>
                    </a:p>
                  </a:txBody>
                  <a:tcPr marL="39512" marR="39512" marT="49390" marB="49390" anchor="b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000" b="1" kern="1200">
                          <a:solidFill>
                            <a:srgbClr val="FF0000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X </a:t>
                      </a:r>
                      <a:endParaRPr lang="tr-TR" sz="1000" b="1" kern="1200">
                        <a:solidFill>
                          <a:srgbClr val="FF0000"/>
                        </a:solidFill>
                        <a:effectLst/>
                        <a:latin typeface="Century Gothic" panose="020B0502020202020204" pitchFamily="34" charset="0"/>
                        <a:ea typeface="+mn-ea"/>
                        <a:cs typeface="+mn-cs"/>
                      </a:endParaRPr>
                    </a:p>
                  </a:txBody>
                  <a:tcPr marL="39512" marR="39512" marT="49390" marB="49390" anchor="b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000" b="1" kern="1200" dirty="0">
                          <a:solidFill>
                            <a:srgbClr val="FF0000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X </a:t>
                      </a:r>
                      <a:endParaRPr lang="tr-TR" sz="1000" b="1" kern="1200" dirty="0">
                        <a:solidFill>
                          <a:srgbClr val="FF0000"/>
                        </a:solidFill>
                        <a:effectLst/>
                        <a:latin typeface="Century Gothic" panose="020B0502020202020204" pitchFamily="34" charset="0"/>
                        <a:ea typeface="+mn-ea"/>
                        <a:cs typeface="+mn-cs"/>
                      </a:endParaRPr>
                    </a:p>
                  </a:txBody>
                  <a:tcPr marL="39512" marR="39512" marT="49390" marB="49390" anchor="b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000" b="1" kern="1200" dirty="0">
                          <a:solidFill>
                            <a:srgbClr val="00B050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 ✓ </a:t>
                      </a:r>
                      <a:endParaRPr lang="tr-TR" sz="1000" b="1" kern="1200" dirty="0">
                        <a:solidFill>
                          <a:srgbClr val="00B050"/>
                        </a:solidFill>
                        <a:effectLst/>
                        <a:latin typeface="Century Gothic" panose="020B0502020202020204" pitchFamily="34" charset="0"/>
                        <a:ea typeface="+mn-ea"/>
                        <a:cs typeface="+mn-cs"/>
                      </a:endParaRPr>
                    </a:p>
                  </a:txBody>
                  <a:tcPr marL="39512" marR="39512" marT="49390" marB="49390" anchor="b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000" b="1" kern="1200" dirty="0">
                          <a:solidFill>
                            <a:srgbClr val="FF0000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 X </a:t>
                      </a:r>
                      <a:endParaRPr lang="tr-TR" sz="1000" b="1" kern="1200" dirty="0">
                        <a:solidFill>
                          <a:srgbClr val="FF0000"/>
                        </a:solidFill>
                        <a:effectLst/>
                        <a:latin typeface="Century Gothic" panose="020B0502020202020204" pitchFamily="34" charset="0"/>
                        <a:ea typeface="+mn-ea"/>
                        <a:cs typeface="+mn-cs"/>
                      </a:endParaRPr>
                    </a:p>
                  </a:txBody>
                  <a:tcPr marL="39512" marR="39512" marT="49390" marB="49390" anchor="b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000" b="1" kern="1200" dirty="0">
                          <a:solidFill>
                            <a:srgbClr val="FF0000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X</a:t>
                      </a:r>
                      <a:endParaRPr lang="tr-TR" sz="1000" b="1" kern="1200" dirty="0">
                        <a:solidFill>
                          <a:srgbClr val="FF0000"/>
                        </a:solidFill>
                        <a:effectLst/>
                        <a:latin typeface="Century Gothic" panose="020B0502020202020204" pitchFamily="34" charset="0"/>
                        <a:ea typeface="+mn-ea"/>
                        <a:cs typeface="+mn-cs"/>
                      </a:endParaRPr>
                    </a:p>
                  </a:txBody>
                  <a:tcPr marL="39512" marR="39512" marT="49390" marB="49390" anchor="b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000" b="1" kern="1200">
                          <a:solidFill>
                            <a:srgbClr val="FF0000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 </a:t>
                      </a:r>
                      <a:endParaRPr lang="tr-TR" sz="1000" b="1" kern="1200">
                        <a:solidFill>
                          <a:srgbClr val="FF0000"/>
                        </a:solidFill>
                        <a:effectLst/>
                        <a:latin typeface="Century Gothic" panose="020B0502020202020204" pitchFamily="34" charset="0"/>
                        <a:ea typeface="+mn-ea"/>
                        <a:cs typeface="+mn-cs"/>
                      </a:endParaRPr>
                    </a:p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000" b="1" kern="1200">
                          <a:solidFill>
                            <a:srgbClr val="FF0000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X</a:t>
                      </a:r>
                      <a:endParaRPr lang="tr-TR" sz="1000" b="1" kern="1200">
                        <a:solidFill>
                          <a:srgbClr val="FF0000"/>
                        </a:solidFill>
                        <a:effectLst/>
                        <a:latin typeface="Century Gothic" panose="020B0502020202020204" pitchFamily="34" charset="0"/>
                        <a:ea typeface="+mn-ea"/>
                        <a:cs typeface="+mn-cs"/>
                      </a:endParaRPr>
                    </a:p>
                  </a:txBody>
                  <a:tcPr marL="53342" marR="53342" marT="0" marB="0"/>
                </a:tc>
                <a:extLst>
                  <a:ext uri="{0D108BD9-81ED-4DB2-BD59-A6C34878D82A}">
                    <a16:rowId xmlns:a16="http://schemas.microsoft.com/office/drawing/2014/main" val="1174014247"/>
                  </a:ext>
                </a:extLst>
              </a:tr>
              <a:tr h="308169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050" b="1" kern="1200" dirty="0">
                          <a:solidFill>
                            <a:schemeClr val="dk1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10</a:t>
                      </a:r>
                      <a:endParaRPr lang="tr-TR" sz="1050" b="1" kern="1200" dirty="0">
                        <a:solidFill>
                          <a:schemeClr val="dk1"/>
                        </a:solidFill>
                        <a:effectLst/>
                        <a:latin typeface="Century Gothic" panose="020B0502020202020204" pitchFamily="34" charset="0"/>
                        <a:ea typeface="+mn-ea"/>
                        <a:cs typeface="+mn-cs"/>
                      </a:endParaRPr>
                    </a:p>
                  </a:txBody>
                  <a:tcPr marL="39512" marR="39512" marT="49390" marB="49390" anchor="b">
                    <a:solidFill>
                      <a:schemeClr val="bg2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000" b="1" kern="1200" dirty="0">
                          <a:solidFill>
                            <a:srgbClr val="00B050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✓</a:t>
                      </a:r>
                      <a:endParaRPr lang="tr-TR" sz="1000" b="1" kern="1200" dirty="0">
                        <a:solidFill>
                          <a:srgbClr val="00B050"/>
                        </a:solidFill>
                        <a:effectLst/>
                        <a:latin typeface="Century Gothic" panose="020B0502020202020204" pitchFamily="34" charset="0"/>
                        <a:ea typeface="+mn-ea"/>
                        <a:cs typeface="+mn-cs"/>
                      </a:endParaRPr>
                    </a:p>
                  </a:txBody>
                  <a:tcPr marL="39512" marR="39512" marT="49390" marB="49390" anchor="b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000" b="1" kern="1200" dirty="0">
                          <a:solidFill>
                            <a:srgbClr val="00B050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✓</a:t>
                      </a:r>
                      <a:endParaRPr lang="tr-TR" sz="1000" b="1" kern="1200" dirty="0">
                        <a:solidFill>
                          <a:srgbClr val="00B050"/>
                        </a:solidFill>
                        <a:effectLst/>
                        <a:latin typeface="Century Gothic" panose="020B0502020202020204" pitchFamily="34" charset="0"/>
                        <a:ea typeface="+mn-ea"/>
                        <a:cs typeface="+mn-cs"/>
                      </a:endParaRPr>
                    </a:p>
                  </a:txBody>
                  <a:tcPr marL="39512" marR="39512" marT="49390" marB="49390" anchor="b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000" b="1" kern="1200" dirty="0">
                          <a:solidFill>
                            <a:srgbClr val="00B050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✓</a:t>
                      </a:r>
                      <a:endParaRPr lang="tr-TR" sz="1000" b="1" kern="1200" dirty="0">
                        <a:solidFill>
                          <a:srgbClr val="00B050"/>
                        </a:solidFill>
                        <a:effectLst/>
                        <a:latin typeface="Century Gothic" panose="020B0502020202020204" pitchFamily="34" charset="0"/>
                        <a:ea typeface="+mn-ea"/>
                        <a:cs typeface="+mn-cs"/>
                      </a:endParaRPr>
                    </a:p>
                  </a:txBody>
                  <a:tcPr marL="39512" marR="39512" marT="49390" marB="49390" anchor="b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000" b="1" kern="1200" dirty="0">
                          <a:solidFill>
                            <a:srgbClr val="00B050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✓</a:t>
                      </a:r>
                      <a:endParaRPr lang="tr-TR" sz="1000" b="1" kern="1200" dirty="0">
                        <a:solidFill>
                          <a:srgbClr val="00B050"/>
                        </a:solidFill>
                        <a:effectLst/>
                        <a:latin typeface="Century Gothic" panose="020B0502020202020204" pitchFamily="34" charset="0"/>
                        <a:ea typeface="+mn-ea"/>
                        <a:cs typeface="+mn-cs"/>
                      </a:endParaRPr>
                    </a:p>
                  </a:txBody>
                  <a:tcPr marL="39512" marR="39512" marT="49390" marB="49390" anchor="b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000" b="1" kern="1200" dirty="0">
                          <a:solidFill>
                            <a:srgbClr val="00B050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✓</a:t>
                      </a:r>
                      <a:endParaRPr lang="tr-TR" sz="1000" b="1" kern="1200" dirty="0">
                        <a:solidFill>
                          <a:srgbClr val="00B050"/>
                        </a:solidFill>
                        <a:effectLst/>
                        <a:latin typeface="Century Gothic" panose="020B0502020202020204" pitchFamily="34" charset="0"/>
                        <a:ea typeface="+mn-ea"/>
                        <a:cs typeface="+mn-cs"/>
                      </a:endParaRPr>
                    </a:p>
                  </a:txBody>
                  <a:tcPr marL="39512" marR="39512" marT="49390" marB="49390" anchor="b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000" b="1" kern="1200" dirty="0">
                          <a:solidFill>
                            <a:srgbClr val="00B050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✓</a:t>
                      </a:r>
                      <a:endParaRPr lang="tr-TR" sz="1000" b="1" kern="1200" dirty="0">
                        <a:solidFill>
                          <a:srgbClr val="00B050"/>
                        </a:solidFill>
                        <a:effectLst/>
                        <a:latin typeface="Century Gothic" panose="020B0502020202020204" pitchFamily="34" charset="0"/>
                        <a:ea typeface="+mn-ea"/>
                        <a:cs typeface="+mn-cs"/>
                      </a:endParaRPr>
                    </a:p>
                  </a:txBody>
                  <a:tcPr marL="39512" marR="39512" marT="49390" marB="49390" anchor="b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000" b="1" kern="1200" dirty="0">
                          <a:solidFill>
                            <a:srgbClr val="00B050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✓</a:t>
                      </a:r>
                      <a:endParaRPr lang="tr-TR" sz="1000" b="1" kern="1200" dirty="0">
                        <a:solidFill>
                          <a:srgbClr val="00B050"/>
                        </a:solidFill>
                        <a:effectLst/>
                        <a:latin typeface="Century Gothic" panose="020B0502020202020204" pitchFamily="34" charset="0"/>
                        <a:ea typeface="+mn-ea"/>
                        <a:cs typeface="+mn-cs"/>
                      </a:endParaRPr>
                    </a:p>
                  </a:txBody>
                  <a:tcPr marL="39512" marR="39512" marT="49390" marB="49390" anchor="b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000" b="1" kern="1200" dirty="0">
                          <a:solidFill>
                            <a:srgbClr val="00B050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✓</a:t>
                      </a:r>
                      <a:endParaRPr lang="tr-TR" sz="1000" b="1" kern="1200" dirty="0">
                        <a:solidFill>
                          <a:srgbClr val="00B050"/>
                        </a:solidFill>
                        <a:effectLst/>
                        <a:latin typeface="Century Gothic" panose="020B0502020202020204" pitchFamily="34" charset="0"/>
                        <a:ea typeface="+mn-ea"/>
                        <a:cs typeface="+mn-cs"/>
                      </a:endParaRPr>
                    </a:p>
                  </a:txBody>
                  <a:tcPr marL="39512" marR="39512" marT="49390" marB="49390" anchor="b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000" b="1" kern="1200" dirty="0">
                          <a:solidFill>
                            <a:srgbClr val="00B050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 </a:t>
                      </a:r>
                      <a:endParaRPr lang="tr-TR" sz="1000" b="1" kern="1200" dirty="0">
                        <a:solidFill>
                          <a:srgbClr val="00B050"/>
                        </a:solidFill>
                        <a:effectLst/>
                        <a:latin typeface="Century Gothic" panose="020B0502020202020204" pitchFamily="34" charset="0"/>
                        <a:ea typeface="+mn-ea"/>
                        <a:cs typeface="+mn-cs"/>
                      </a:endParaRPr>
                    </a:p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000" b="1" kern="1200" dirty="0">
                          <a:solidFill>
                            <a:srgbClr val="00B050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✓</a:t>
                      </a:r>
                      <a:endParaRPr lang="tr-TR" sz="1000" b="1" kern="1200" dirty="0">
                        <a:solidFill>
                          <a:srgbClr val="00B050"/>
                        </a:solidFill>
                        <a:effectLst/>
                        <a:latin typeface="Century Gothic" panose="020B0502020202020204" pitchFamily="34" charset="0"/>
                        <a:ea typeface="+mn-ea"/>
                        <a:cs typeface="+mn-cs"/>
                      </a:endParaRPr>
                    </a:p>
                  </a:txBody>
                  <a:tcPr marL="53342" marR="53342" marT="0" marB="0"/>
                </a:tc>
                <a:extLst>
                  <a:ext uri="{0D108BD9-81ED-4DB2-BD59-A6C34878D82A}">
                    <a16:rowId xmlns:a16="http://schemas.microsoft.com/office/drawing/2014/main" val="2717232382"/>
                  </a:ext>
                </a:extLst>
              </a:tr>
              <a:tr h="308169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050" b="1" kern="1200" dirty="0">
                          <a:solidFill>
                            <a:schemeClr val="dk1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11</a:t>
                      </a:r>
                      <a:endParaRPr lang="tr-TR" sz="1050" b="1" kern="1200" dirty="0">
                        <a:solidFill>
                          <a:schemeClr val="dk1"/>
                        </a:solidFill>
                        <a:effectLst/>
                        <a:latin typeface="Century Gothic" panose="020B0502020202020204" pitchFamily="34" charset="0"/>
                        <a:ea typeface="+mn-ea"/>
                        <a:cs typeface="+mn-cs"/>
                      </a:endParaRPr>
                    </a:p>
                  </a:txBody>
                  <a:tcPr marL="39512" marR="39512" marT="49390" marB="49390" anchor="b">
                    <a:solidFill>
                      <a:schemeClr val="bg2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000" b="1" kern="1200">
                          <a:solidFill>
                            <a:srgbClr val="FF0000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X</a:t>
                      </a:r>
                      <a:endParaRPr lang="tr-TR" sz="1000" b="1" kern="1200">
                        <a:solidFill>
                          <a:srgbClr val="FF0000"/>
                        </a:solidFill>
                        <a:effectLst/>
                        <a:latin typeface="Century Gothic" panose="020B0502020202020204" pitchFamily="34" charset="0"/>
                        <a:ea typeface="+mn-ea"/>
                        <a:cs typeface="+mn-cs"/>
                      </a:endParaRPr>
                    </a:p>
                  </a:txBody>
                  <a:tcPr marL="39512" marR="39512" marT="49390" marB="49390" anchor="b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000" b="1" kern="1200" dirty="0">
                          <a:solidFill>
                            <a:srgbClr val="00B050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✓</a:t>
                      </a:r>
                      <a:endParaRPr lang="tr-TR" sz="1000" b="1" kern="1200" dirty="0">
                        <a:solidFill>
                          <a:srgbClr val="00B050"/>
                        </a:solidFill>
                        <a:effectLst/>
                        <a:latin typeface="Century Gothic" panose="020B0502020202020204" pitchFamily="34" charset="0"/>
                        <a:ea typeface="+mn-ea"/>
                        <a:cs typeface="+mn-cs"/>
                      </a:endParaRPr>
                    </a:p>
                  </a:txBody>
                  <a:tcPr marL="39512" marR="39512" marT="49390" marB="49390" anchor="b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000" b="1" kern="1200">
                          <a:solidFill>
                            <a:srgbClr val="FF0000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X</a:t>
                      </a:r>
                      <a:endParaRPr lang="tr-TR" sz="1000" b="1" kern="1200">
                        <a:solidFill>
                          <a:srgbClr val="FF0000"/>
                        </a:solidFill>
                        <a:effectLst/>
                        <a:latin typeface="Century Gothic" panose="020B0502020202020204" pitchFamily="34" charset="0"/>
                        <a:ea typeface="+mn-ea"/>
                        <a:cs typeface="+mn-cs"/>
                      </a:endParaRPr>
                    </a:p>
                  </a:txBody>
                  <a:tcPr marL="39512" marR="39512" marT="49390" marB="49390" anchor="b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000" b="1" kern="1200">
                          <a:solidFill>
                            <a:srgbClr val="FF0000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X</a:t>
                      </a:r>
                      <a:endParaRPr lang="tr-TR" sz="1000" b="1" kern="1200">
                        <a:solidFill>
                          <a:srgbClr val="FF0000"/>
                        </a:solidFill>
                        <a:effectLst/>
                        <a:latin typeface="Century Gothic" panose="020B0502020202020204" pitchFamily="34" charset="0"/>
                        <a:ea typeface="+mn-ea"/>
                        <a:cs typeface="+mn-cs"/>
                      </a:endParaRPr>
                    </a:p>
                  </a:txBody>
                  <a:tcPr marL="39512" marR="39512" marT="49390" marB="49390" anchor="b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000" b="1" kern="1200" dirty="0">
                          <a:solidFill>
                            <a:srgbClr val="FF0000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X</a:t>
                      </a:r>
                      <a:endParaRPr lang="tr-TR" sz="1000" b="1" kern="1200" dirty="0">
                        <a:solidFill>
                          <a:srgbClr val="FF0000"/>
                        </a:solidFill>
                        <a:effectLst/>
                        <a:latin typeface="Century Gothic" panose="020B0502020202020204" pitchFamily="34" charset="0"/>
                        <a:ea typeface="+mn-ea"/>
                        <a:cs typeface="+mn-cs"/>
                      </a:endParaRPr>
                    </a:p>
                  </a:txBody>
                  <a:tcPr marL="39512" marR="39512" marT="49390" marB="49390" anchor="b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000" b="1" kern="1200" dirty="0">
                          <a:solidFill>
                            <a:srgbClr val="FF0000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X</a:t>
                      </a:r>
                      <a:endParaRPr lang="tr-TR" sz="1000" b="1" kern="1200" dirty="0">
                        <a:solidFill>
                          <a:srgbClr val="FF0000"/>
                        </a:solidFill>
                        <a:effectLst/>
                        <a:latin typeface="Century Gothic" panose="020B0502020202020204" pitchFamily="34" charset="0"/>
                        <a:ea typeface="+mn-ea"/>
                        <a:cs typeface="+mn-cs"/>
                      </a:endParaRPr>
                    </a:p>
                  </a:txBody>
                  <a:tcPr marL="39512" marR="39512" marT="49390" marB="49390" anchor="b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000" b="1" kern="1200" dirty="0">
                          <a:solidFill>
                            <a:srgbClr val="FF0000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X</a:t>
                      </a:r>
                      <a:endParaRPr lang="tr-TR" sz="1000" b="1" kern="1200" dirty="0">
                        <a:solidFill>
                          <a:srgbClr val="FF0000"/>
                        </a:solidFill>
                        <a:effectLst/>
                        <a:latin typeface="Century Gothic" panose="020B0502020202020204" pitchFamily="34" charset="0"/>
                        <a:ea typeface="+mn-ea"/>
                        <a:cs typeface="+mn-cs"/>
                      </a:endParaRPr>
                    </a:p>
                  </a:txBody>
                  <a:tcPr marL="39512" marR="39512" marT="49390" marB="49390" anchor="b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000" b="1" kern="1200" dirty="0">
                          <a:solidFill>
                            <a:srgbClr val="00B050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✓</a:t>
                      </a:r>
                      <a:endParaRPr lang="tr-TR" sz="1000" b="1" kern="1200" dirty="0">
                        <a:solidFill>
                          <a:srgbClr val="00B050"/>
                        </a:solidFill>
                        <a:effectLst/>
                        <a:latin typeface="Century Gothic" panose="020B0502020202020204" pitchFamily="34" charset="0"/>
                        <a:ea typeface="+mn-ea"/>
                        <a:cs typeface="+mn-cs"/>
                      </a:endParaRPr>
                    </a:p>
                  </a:txBody>
                  <a:tcPr marL="39512" marR="39512" marT="49390" marB="49390" anchor="b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000" b="1" kern="1200" dirty="0">
                          <a:solidFill>
                            <a:srgbClr val="00B050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 </a:t>
                      </a:r>
                      <a:endParaRPr lang="tr-TR" sz="1000" b="1" kern="1200" dirty="0">
                        <a:solidFill>
                          <a:srgbClr val="00B050"/>
                        </a:solidFill>
                        <a:effectLst/>
                        <a:latin typeface="Century Gothic" panose="020B0502020202020204" pitchFamily="34" charset="0"/>
                        <a:ea typeface="+mn-ea"/>
                        <a:cs typeface="+mn-cs"/>
                      </a:endParaRPr>
                    </a:p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000" b="1" kern="1200" dirty="0">
                          <a:solidFill>
                            <a:srgbClr val="00B050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✓</a:t>
                      </a:r>
                      <a:endParaRPr lang="tr-TR" sz="1000" b="1" kern="1200" dirty="0">
                        <a:solidFill>
                          <a:srgbClr val="00B050"/>
                        </a:solidFill>
                        <a:effectLst/>
                        <a:latin typeface="Century Gothic" panose="020B0502020202020204" pitchFamily="34" charset="0"/>
                        <a:ea typeface="+mn-ea"/>
                        <a:cs typeface="+mn-cs"/>
                      </a:endParaRPr>
                    </a:p>
                  </a:txBody>
                  <a:tcPr marL="53342" marR="53342" marT="0" marB="0"/>
                </a:tc>
                <a:extLst>
                  <a:ext uri="{0D108BD9-81ED-4DB2-BD59-A6C34878D82A}">
                    <a16:rowId xmlns:a16="http://schemas.microsoft.com/office/drawing/2014/main" val="1578718513"/>
                  </a:ext>
                </a:extLst>
              </a:tr>
              <a:tr h="307336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050" b="1" kern="1200" dirty="0">
                          <a:solidFill>
                            <a:schemeClr val="dk1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12</a:t>
                      </a:r>
                      <a:endParaRPr lang="tr-TR" sz="1050" b="1" kern="1200" dirty="0">
                        <a:solidFill>
                          <a:schemeClr val="dk1"/>
                        </a:solidFill>
                        <a:effectLst/>
                        <a:latin typeface="Century Gothic" panose="020B0502020202020204" pitchFamily="34" charset="0"/>
                        <a:ea typeface="+mn-ea"/>
                        <a:cs typeface="+mn-cs"/>
                      </a:endParaRPr>
                    </a:p>
                  </a:txBody>
                  <a:tcPr marL="39512" marR="39512" marT="49390" marB="49390" anchor="b">
                    <a:solidFill>
                      <a:schemeClr val="bg2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000" b="1" kern="1200">
                          <a:solidFill>
                            <a:srgbClr val="FF0000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X</a:t>
                      </a:r>
                      <a:endParaRPr lang="tr-TR" sz="1000" b="1" kern="1200">
                        <a:solidFill>
                          <a:srgbClr val="FF0000"/>
                        </a:solidFill>
                        <a:effectLst/>
                        <a:latin typeface="Century Gothic" panose="020B0502020202020204" pitchFamily="34" charset="0"/>
                        <a:ea typeface="+mn-ea"/>
                        <a:cs typeface="+mn-cs"/>
                      </a:endParaRPr>
                    </a:p>
                  </a:txBody>
                  <a:tcPr marL="39512" marR="39512" marT="49390" marB="49390" anchor="b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000" b="1" kern="1200">
                          <a:solidFill>
                            <a:srgbClr val="FF0000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X</a:t>
                      </a:r>
                      <a:endParaRPr lang="tr-TR" sz="1000" b="1" kern="1200">
                        <a:solidFill>
                          <a:srgbClr val="FF0000"/>
                        </a:solidFill>
                        <a:effectLst/>
                        <a:latin typeface="Century Gothic" panose="020B0502020202020204" pitchFamily="34" charset="0"/>
                        <a:ea typeface="+mn-ea"/>
                        <a:cs typeface="+mn-cs"/>
                      </a:endParaRPr>
                    </a:p>
                  </a:txBody>
                  <a:tcPr marL="39512" marR="39512" marT="49390" marB="49390" anchor="b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000" b="1" kern="1200">
                          <a:solidFill>
                            <a:srgbClr val="FF0000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X</a:t>
                      </a:r>
                      <a:endParaRPr lang="tr-TR" sz="1000" b="1" kern="1200">
                        <a:solidFill>
                          <a:srgbClr val="FF0000"/>
                        </a:solidFill>
                        <a:effectLst/>
                        <a:latin typeface="Century Gothic" panose="020B0502020202020204" pitchFamily="34" charset="0"/>
                        <a:ea typeface="+mn-ea"/>
                        <a:cs typeface="+mn-cs"/>
                      </a:endParaRPr>
                    </a:p>
                  </a:txBody>
                  <a:tcPr marL="39512" marR="39512" marT="49390" marB="49390" anchor="b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000" b="1" kern="1200">
                          <a:solidFill>
                            <a:srgbClr val="FF0000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X</a:t>
                      </a:r>
                      <a:endParaRPr lang="tr-TR" sz="1000" b="1" kern="1200">
                        <a:solidFill>
                          <a:srgbClr val="FF0000"/>
                        </a:solidFill>
                        <a:effectLst/>
                        <a:latin typeface="Century Gothic" panose="020B0502020202020204" pitchFamily="34" charset="0"/>
                        <a:ea typeface="+mn-ea"/>
                        <a:cs typeface="+mn-cs"/>
                      </a:endParaRPr>
                    </a:p>
                  </a:txBody>
                  <a:tcPr marL="39512" marR="39512" marT="49390" marB="49390" anchor="b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000" b="1" kern="1200">
                          <a:solidFill>
                            <a:srgbClr val="FF0000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X</a:t>
                      </a:r>
                      <a:endParaRPr lang="tr-TR" sz="1000" b="1" kern="1200">
                        <a:solidFill>
                          <a:srgbClr val="FF0000"/>
                        </a:solidFill>
                        <a:effectLst/>
                        <a:latin typeface="Century Gothic" panose="020B0502020202020204" pitchFamily="34" charset="0"/>
                        <a:ea typeface="+mn-ea"/>
                        <a:cs typeface="+mn-cs"/>
                      </a:endParaRPr>
                    </a:p>
                  </a:txBody>
                  <a:tcPr marL="39512" marR="39512" marT="49390" marB="49390" anchor="b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000" b="1" kern="1200">
                          <a:solidFill>
                            <a:srgbClr val="FF0000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X</a:t>
                      </a:r>
                      <a:endParaRPr lang="tr-TR" sz="1000" b="1" kern="1200">
                        <a:solidFill>
                          <a:srgbClr val="FF0000"/>
                        </a:solidFill>
                        <a:effectLst/>
                        <a:latin typeface="Century Gothic" panose="020B0502020202020204" pitchFamily="34" charset="0"/>
                        <a:ea typeface="+mn-ea"/>
                        <a:cs typeface="+mn-cs"/>
                      </a:endParaRPr>
                    </a:p>
                  </a:txBody>
                  <a:tcPr marL="39512" marR="39512" marT="49390" marB="49390" anchor="b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000" b="1" kern="1200">
                          <a:solidFill>
                            <a:srgbClr val="FF0000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X</a:t>
                      </a:r>
                      <a:endParaRPr lang="tr-TR" sz="1000" b="1" kern="1200">
                        <a:solidFill>
                          <a:srgbClr val="FF0000"/>
                        </a:solidFill>
                        <a:effectLst/>
                        <a:latin typeface="Century Gothic" panose="020B0502020202020204" pitchFamily="34" charset="0"/>
                        <a:ea typeface="+mn-ea"/>
                        <a:cs typeface="+mn-cs"/>
                      </a:endParaRPr>
                    </a:p>
                  </a:txBody>
                  <a:tcPr marL="39512" marR="39512" marT="49390" marB="49390" anchor="b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000" b="1" kern="1200" dirty="0">
                          <a:solidFill>
                            <a:srgbClr val="FF0000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X</a:t>
                      </a:r>
                      <a:endParaRPr lang="tr-TR" sz="1000" b="1" kern="1200" dirty="0">
                        <a:solidFill>
                          <a:srgbClr val="FF0000"/>
                        </a:solidFill>
                        <a:effectLst/>
                        <a:latin typeface="Century Gothic" panose="020B0502020202020204" pitchFamily="34" charset="0"/>
                        <a:ea typeface="+mn-ea"/>
                        <a:cs typeface="+mn-cs"/>
                      </a:endParaRPr>
                    </a:p>
                  </a:txBody>
                  <a:tcPr marL="39512" marR="39512" marT="49390" marB="49390" anchor="b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000" b="1" kern="1200" dirty="0">
                          <a:solidFill>
                            <a:srgbClr val="FF0000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 </a:t>
                      </a:r>
                      <a:endParaRPr lang="tr-TR" sz="1000" b="1" kern="1200" dirty="0">
                        <a:solidFill>
                          <a:srgbClr val="FF0000"/>
                        </a:solidFill>
                        <a:effectLst/>
                        <a:latin typeface="Century Gothic" panose="020B0502020202020204" pitchFamily="34" charset="0"/>
                        <a:ea typeface="+mn-ea"/>
                        <a:cs typeface="+mn-cs"/>
                      </a:endParaRPr>
                    </a:p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000" b="1" kern="1200" dirty="0">
                          <a:solidFill>
                            <a:srgbClr val="FF0000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X</a:t>
                      </a:r>
                      <a:endParaRPr lang="tr-TR" sz="1000" b="1" kern="1200" dirty="0">
                        <a:solidFill>
                          <a:srgbClr val="FF0000"/>
                        </a:solidFill>
                        <a:effectLst/>
                        <a:latin typeface="Century Gothic" panose="020B0502020202020204" pitchFamily="34" charset="0"/>
                        <a:ea typeface="+mn-ea"/>
                        <a:cs typeface="+mn-cs"/>
                      </a:endParaRPr>
                    </a:p>
                  </a:txBody>
                  <a:tcPr marL="53342" marR="53342" marT="0" marB="0"/>
                </a:tc>
                <a:extLst>
                  <a:ext uri="{0D108BD9-81ED-4DB2-BD59-A6C34878D82A}">
                    <a16:rowId xmlns:a16="http://schemas.microsoft.com/office/drawing/2014/main" val="1819680186"/>
                  </a:ext>
                </a:extLst>
              </a:tr>
            </a:tbl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339380"/>
              </p:ext>
            </p:extLst>
          </p:nvPr>
        </p:nvGraphicFramePr>
        <p:xfrm>
          <a:off x="1568449" y="5675693"/>
          <a:ext cx="9893299" cy="81719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692400">
                  <a:extLst>
                    <a:ext uri="{9D8B030D-6E8A-4147-A177-3AD203B41FA5}">
                      <a16:colId xmlns:a16="http://schemas.microsoft.com/office/drawing/2014/main" val="73831644"/>
                    </a:ext>
                  </a:extLst>
                </a:gridCol>
                <a:gridCol w="2692400">
                  <a:extLst>
                    <a:ext uri="{9D8B030D-6E8A-4147-A177-3AD203B41FA5}">
                      <a16:colId xmlns:a16="http://schemas.microsoft.com/office/drawing/2014/main" val="3449757155"/>
                    </a:ext>
                  </a:extLst>
                </a:gridCol>
                <a:gridCol w="2692400">
                  <a:extLst>
                    <a:ext uri="{9D8B030D-6E8A-4147-A177-3AD203B41FA5}">
                      <a16:colId xmlns:a16="http://schemas.microsoft.com/office/drawing/2014/main" val="4205800548"/>
                    </a:ext>
                  </a:extLst>
                </a:gridCol>
                <a:gridCol w="1816099">
                  <a:extLst>
                    <a:ext uri="{9D8B030D-6E8A-4147-A177-3AD203B41FA5}">
                      <a16:colId xmlns:a16="http://schemas.microsoft.com/office/drawing/2014/main" val="2670908353"/>
                    </a:ext>
                  </a:extLst>
                </a:gridCol>
              </a:tblGrid>
              <a:tr h="20429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r>
                        <a:rPr lang="tr-TR" sz="900" b="1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r>
                        <a:rPr lang="en-US" sz="900" b="1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900" b="0" dirty="0">
                          <a:solidFill>
                            <a:schemeClr val="tx1"/>
                          </a:solidFill>
                          <a:effectLst/>
                        </a:rPr>
                        <a:t>Online surfing without login</a:t>
                      </a:r>
                      <a:endParaRPr lang="tr-TR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  <a:r>
                        <a:rPr lang="tr-TR" sz="900" b="1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r>
                        <a:rPr lang="en-US" sz="900" b="1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900" b="0" dirty="0">
                          <a:solidFill>
                            <a:schemeClr val="tx1"/>
                          </a:solidFill>
                          <a:effectLst/>
                        </a:rPr>
                        <a:t>Feedback mechanisms</a:t>
                      </a:r>
                      <a:endParaRPr lang="tr-TR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effectLst/>
                        </a:rPr>
                        <a:t>9</a:t>
                      </a:r>
                      <a:r>
                        <a:rPr lang="tr-TR" sz="900" b="1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r>
                        <a:rPr lang="en-US" sz="900" b="1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900" b="0" dirty="0">
                          <a:solidFill>
                            <a:schemeClr val="tx1"/>
                          </a:solidFill>
                          <a:effectLst/>
                        </a:rPr>
                        <a:t>Online purchase availability</a:t>
                      </a:r>
                      <a:endParaRPr lang="tr-TR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4"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effectLst/>
                        </a:rPr>
                        <a:t>•</a:t>
                      </a:r>
                      <a:r>
                        <a:rPr lang="tr-TR" sz="900" b="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900" b="0" dirty="0">
                          <a:solidFill>
                            <a:schemeClr val="tx1"/>
                          </a:solidFill>
                          <a:effectLst/>
                        </a:rPr>
                        <a:t>There exists no application.</a:t>
                      </a:r>
                      <a:endParaRPr lang="tr-TR" sz="1100" b="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 b="1" dirty="0">
                          <a:solidFill>
                            <a:srgbClr val="00B050"/>
                          </a:solidFill>
                          <a:effectLst/>
                        </a:rPr>
                        <a:t>✓</a:t>
                      </a:r>
                      <a:r>
                        <a:rPr lang="en-US" sz="900" b="0" dirty="0">
                          <a:solidFill>
                            <a:schemeClr val="tx1"/>
                          </a:solidFill>
                          <a:effectLst/>
                        </a:rPr>
                        <a:t> There exists the function.</a:t>
                      </a:r>
                      <a:endParaRPr lang="tr-TR" sz="1100" b="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 b="1" dirty="0">
                          <a:solidFill>
                            <a:srgbClr val="FF0000"/>
                          </a:solidFill>
                          <a:effectLst/>
                        </a:rPr>
                        <a:t>X</a:t>
                      </a:r>
                      <a:r>
                        <a:rPr lang="en-US" sz="900" b="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tr-TR" sz="900" b="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900" b="0" dirty="0">
                          <a:solidFill>
                            <a:schemeClr val="tx1"/>
                          </a:solidFill>
                          <a:effectLst/>
                        </a:rPr>
                        <a:t>The function does not exist.</a:t>
                      </a:r>
                      <a:r>
                        <a:rPr lang="tr-TR" sz="900" b="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tr-TR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9393083"/>
                  </a:ext>
                </a:extLst>
              </a:tr>
              <a:tr h="20429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r>
                        <a:rPr lang="tr-TR" sz="900" b="1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r>
                        <a:rPr lang="en-US" sz="900" b="1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900" b="0" dirty="0">
                          <a:solidFill>
                            <a:schemeClr val="tx1"/>
                          </a:solidFill>
                          <a:effectLst/>
                        </a:rPr>
                        <a:t>Entry with user login</a:t>
                      </a:r>
                      <a:endParaRPr lang="tr-TR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effectLst/>
                        </a:rPr>
                        <a:t>6</a:t>
                      </a:r>
                      <a:r>
                        <a:rPr lang="tr-TR" sz="900" b="1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r>
                        <a:rPr lang="en-US" sz="900" b="1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900" b="0" dirty="0">
                          <a:solidFill>
                            <a:schemeClr val="tx1"/>
                          </a:solidFill>
                          <a:effectLst/>
                        </a:rPr>
                        <a:t>Payment systems</a:t>
                      </a:r>
                      <a:endParaRPr lang="tr-TR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effectLst/>
                        </a:rPr>
                        <a:t>10</a:t>
                      </a:r>
                      <a:r>
                        <a:rPr lang="tr-TR" sz="900" b="1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r>
                        <a:rPr lang="en-US" sz="900" b="1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900" b="0" dirty="0">
                          <a:solidFill>
                            <a:schemeClr val="tx1"/>
                          </a:solidFill>
                          <a:effectLst/>
                        </a:rPr>
                        <a:t>Separation of donation type</a:t>
                      </a:r>
                      <a:endParaRPr lang="tr-TR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tr-TR" sz="1100" b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9080692"/>
                  </a:ext>
                </a:extLst>
              </a:tr>
              <a:tr h="20429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r>
                        <a:rPr lang="tr-TR" sz="900" b="1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r>
                        <a:rPr lang="en-US" sz="900" b="1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900" b="0" dirty="0">
                          <a:solidFill>
                            <a:schemeClr val="tx1"/>
                          </a:solidFill>
                          <a:effectLst/>
                        </a:rPr>
                        <a:t>Being a volunteer choice</a:t>
                      </a:r>
                      <a:endParaRPr lang="tr-TR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effectLst/>
                        </a:rPr>
                        <a:t>7</a:t>
                      </a:r>
                      <a:r>
                        <a:rPr lang="tr-TR" sz="900" b="1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r>
                        <a:rPr lang="en-US" sz="900" b="1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900" b="0" dirty="0">
                          <a:solidFill>
                            <a:schemeClr val="tx1"/>
                          </a:solidFill>
                          <a:effectLst/>
                        </a:rPr>
                        <a:t>Blog existence</a:t>
                      </a:r>
                      <a:endParaRPr lang="tr-TR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tr-TR" sz="900" b="1" dirty="0">
                          <a:solidFill>
                            <a:schemeClr val="tx1"/>
                          </a:solidFill>
                          <a:effectLst/>
                        </a:rPr>
                        <a:t>11. </a:t>
                      </a:r>
                      <a:r>
                        <a:rPr lang="tr-TR" sz="900" b="0" dirty="0" err="1">
                          <a:solidFill>
                            <a:schemeClr val="tx1"/>
                          </a:solidFill>
                          <a:effectLst/>
                        </a:rPr>
                        <a:t>List</a:t>
                      </a:r>
                      <a:r>
                        <a:rPr lang="tr-TR" sz="900" b="0" dirty="0">
                          <a:solidFill>
                            <a:schemeClr val="tx1"/>
                          </a:solidFill>
                          <a:effectLst/>
                        </a:rPr>
                        <a:t> of </a:t>
                      </a:r>
                      <a:r>
                        <a:rPr lang="tr-TR" sz="900" b="0" dirty="0" err="1">
                          <a:solidFill>
                            <a:schemeClr val="tx1"/>
                          </a:solidFill>
                          <a:effectLst/>
                        </a:rPr>
                        <a:t>completed</a:t>
                      </a:r>
                      <a:r>
                        <a:rPr lang="tr-TR" sz="900" b="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tr-TR" sz="900" b="0" dirty="0" err="1">
                          <a:solidFill>
                            <a:schemeClr val="tx1"/>
                          </a:solidFill>
                          <a:effectLst/>
                        </a:rPr>
                        <a:t>projects</a:t>
                      </a:r>
                      <a:endParaRPr lang="tr-TR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tr-TR" sz="1100" b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4302830"/>
                  </a:ext>
                </a:extLst>
              </a:tr>
              <a:tr h="20429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r>
                        <a:rPr lang="tr-TR" sz="900" b="1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r>
                        <a:rPr lang="en-US" sz="900" b="1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900" b="0" dirty="0">
                          <a:solidFill>
                            <a:schemeClr val="tx1"/>
                          </a:solidFill>
                          <a:effectLst/>
                        </a:rPr>
                        <a:t>Pop-ups usage</a:t>
                      </a:r>
                      <a:endParaRPr lang="tr-TR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effectLst/>
                        </a:rPr>
                        <a:t>8</a:t>
                      </a:r>
                      <a:r>
                        <a:rPr lang="tr-TR" sz="900" b="1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r>
                        <a:rPr lang="en-US" sz="900" b="1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900" b="0" dirty="0">
                          <a:solidFill>
                            <a:schemeClr val="tx1"/>
                          </a:solidFill>
                          <a:effectLst/>
                        </a:rPr>
                        <a:t>Social media usage</a:t>
                      </a:r>
                      <a:endParaRPr lang="tr-TR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tr-TR" sz="900" b="1" dirty="0">
                          <a:solidFill>
                            <a:schemeClr val="tx1"/>
                          </a:solidFill>
                          <a:effectLst/>
                        </a:rPr>
                        <a:t>12. </a:t>
                      </a:r>
                      <a:r>
                        <a:rPr lang="tr-TR" sz="900" b="0" dirty="0" err="1">
                          <a:solidFill>
                            <a:schemeClr val="tx1"/>
                          </a:solidFill>
                          <a:effectLst/>
                        </a:rPr>
                        <a:t>Scoring</a:t>
                      </a:r>
                      <a:r>
                        <a:rPr lang="tr-TR" sz="900" b="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endParaRPr lang="tr-TR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tr-TR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27612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69119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-521129" y="1800000"/>
            <a:ext cx="11214100" cy="1892301"/>
          </a:xfrm>
        </p:spPr>
        <p:txBody>
          <a:bodyPr>
            <a:normAutofit fontScale="90000"/>
          </a:bodyPr>
          <a:lstStyle/>
          <a:p>
            <a:r>
              <a:rPr lang="tr-TR" dirty="0"/>
              <a:t>SOFTWARE REQUIEREMENTS SPECIFICATIONS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1080000" y="4116835"/>
            <a:ext cx="9612971" cy="1498672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sz="2000" b="1" dirty="0">
                <a:solidFill>
                  <a:srgbClr val="5F5F5F"/>
                </a:solidFill>
                <a:latin typeface="Century Gothic" panose="020B0502020202020204" pitchFamily="34" charset="0"/>
              </a:rPr>
              <a:t> ACTORS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sz="2000" b="1" dirty="0">
                <a:solidFill>
                  <a:srgbClr val="5F5F5F"/>
                </a:solidFill>
                <a:latin typeface="Century Gothic" panose="020B0502020202020204" pitchFamily="34" charset="0"/>
              </a:rPr>
              <a:t>REQUIREMENTS SPECIFICATION</a:t>
            </a:r>
          </a:p>
        </p:txBody>
      </p:sp>
    </p:spTree>
    <p:extLst>
      <p:ext uri="{BB962C8B-B14F-4D97-AF65-F5344CB8AC3E}">
        <p14:creationId xmlns:p14="http://schemas.microsoft.com/office/powerpoint/2010/main" val="1035834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Unvan 3">
            <a:extLst>
              <a:ext uri="{FF2B5EF4-FFF2-40B4-BE49-F238E27FC236}">
                <a16:creationId xmlns:a16="http://schemas.microsoft.com/office/drawing/2014/main" id="{1BA7352B-725D-4A6E-86EB-C1C550A455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616" y="99390"/>
            <a:ext cx="11476383" cy="1440000"/>
          </a:xfrm>
        </p:spPr>
        <p:txBody>
          <a:bodyPr/>
          <a:lstStyle/>
          <a:p>
            <a:pPr algn="ctr"/>
            <a:r>
              <a:rPr lang="tr-TR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ACTORS</a:t>
            </a:r>
          </a:p>
        </p:txBody>
      </p:sp>
      <p:graphicFrame>
        <p:nvGraphicFramePr>
          <p:cNvPr id="2053" name="Diagram 2052"/>
          <p:cNvGraphicFramePr/>
          <p:nvPr>
            <p:extLst>
              <p:ext uri="{D42A27DB-BD31-4B8C-83A1-F6EECF244321}">
                <p14:modId xmlns:p14="http://schemas.microsoft.com/office/powerpoint/2010/main" val="2325255666"/>
              </p:ext>
            </p:extLst>
          </p:nvPr>
        </p:nvGraphicFramePr>
        <p:xfrm>
          <a:off x="1970344" y="1017840"/>
          <a:ext cx="8966925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16255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rop">
  <a:themeElements>
    <a:clrScheme name="Custom 3">
      <a:dk1>
        <a:sysClr val="windowText" lastClr="000000"/>
      </a:dk1>
      <a:lt1>
        <a:sysClr val="window" lastClr="FFFFFF"/>
      </a:lt1>
      <a:dk2>
        <a:srgbClr val="FCEA43"/>
      </a:dk2>
      <a:lt2>
        <a:srgbClr val="FFFFFF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TM10001105[[fn=Crop]]</Template>
  <TotalTime>4235</TotalTime>
  <Words>1507</Words>
  <Application>Microsoft Office PowerPoint</Application>
  <PresentationFormat>Widescreen</PresentationFormat>
  <Paragraphs>364</Paragraphs>
  <Slides>29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7" baseType="lpstr">
      <vt:lpstr>Arial</vt:lpstr>
      <vt:lpstr>Calibri</vt:lpstr>
      <vt:lpstr>Century Gothic</vt:lpstr>
      <vt:lpstr>Corbel</vt:lpstr>
      <vt:lpstr>Franklin Gothic Book</vt:lpstr>
      <vt:lpstr>Symbol</vt:lpstr>
      <vt:lpstr>Times New Roman</vt:lpstr>
      <vt:lpstr>Crop</vt:lpstr>
      <vt:lpstr>Çankaya unıversıty computer engıneerıng department ceng 408 - Innovative System Design and Development II</vt:lpstr>
      <vt:lpstr>CONTENT</vt:lpstr>
      <vt:lpstr>I-NGOS PROJECT DESCRIPTION</vt:lpstr>
      <vt:lpstr>COMPANY INFORMATION</vt:lpstr>
      <vt:lpstr>PROBLEM STATEMENT</vt:lpstr>
      <vt:lpstr>LITERATURE REVIEW </vt:lpstr>
      <vt:lpstr>COMPARISON OF NGOS</vt:lpstr>
      <vt:lpstr>SOFTWARE REQUIEREMENTS SPECIFICATIONS</vt:lpstr>
      <vt:lpstr>ACTORS</vt:lpstr>
      <vt:lpstr>REQUIREMENTS SPECIFICATION (External Interface Requirements)</vt:lpstr>
      <vt:lpstr>SOFTWARE DESIGN   &amp; IMPLEMENTATION</vt:lpstr>
      <vt:lpstr>CENG 408 WORKPLAN</vt:lpstr>
      <vt:lpstr>DATABASE DIAGRAM</vt:lpstr>
      <vt:lpstr>I-NGOS INTERFACES</vt:lpstr>
      <vt:lpstr>INTELLIGENCE APPLICATIONS (Project Suggestion)</vt:lpstr>
      <vt:lpstr>PowerPoint Presentation</vt:lpstr>
      <vt:lpstr>INTELLIGENCE APPLICATIONS (Volunteer Suggestion)</vt:lpstr>
      <vt:lpstr>INTELLIGENCE APPLICATIONS (Volunteer Suggestion)</vt:lpstr>
      <vt:lpstr>PowerPoint Presentation</vt:lpstr>
      <vt:lpstr>PowerPoint Presentation</vt:lpstr>
      <vt:lpstr>PowerPoint Presentation</vt:lpstr>
      <vt:lpstr>PowerPoint Presentation</vt:lpstr>
      <vt:lpstr>TEST CASES </vt:lpstr>
      <vt:lpstr>ENVIRONMENT</vt:lpstr>
      <vt:lpstr>FUTURE WORKS</vt:lpstr>
      <vt:lpstr>PowerPoint Presentation</vt:lpstr>
      <vt:lpstr>PROJECT SUPPORTS AND PLANS</vt:lpstr>
      <vt:lpstr>DEMO VIDEO</vt:lpstr>
      <vt:lpstr>PowerPoint Presentation</vt:lpstr>
    </vt:vector>
  </TitlesOfParts>
  <Company>MITAS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Intellıgent non-governmental organızatıons’ management system (I-ngos)</dc:title>
  <dc:creator>Gizem ULUĞ</dc:creator>
  <cp:lastModifiedBy>Gizem ULUĞ</cp:lastModifiedBy>
  <cp:revision>194</cp:revision>
  <dcterms:created xsi:type="dcterms:W3CDTF">2018-12-22T09:14:07Z</dcterms:created>
  <dcterms:modified xsi:type="dcterms:W3CDTF">2019-06-11T10:26:06Z</dcterms:modified>
</cp:coreProperties>
</file>